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84" r:id="rId1"/>
  </p:sldMasterIdLst>
  <p:notesMasterIdLst>
    <p:notesMasterId r:id="rId55"/>
  </p:notesMasterIdLst>
  <p:handoutMasterIdLst>
    <p:handoutMasterId r:id="rId56"/>
  </p:handoutMasterIdLst>
  <p:sldIdLst>
    <p:sldId id="350" r:id="rId2"/>
    <p:sldId id="355" r:id="rId3"/>
    <p:sldId id="354" r:id="rId4"/>
    <p:sldId id="351" r:id="rId5"/>
    <p:sldId id="378" r:id="rId6"/>
    <p:sldId id="357" r:id="rId7"/>
    <p:sldId id="358" r:id="rId8"/>
    <p:sldId id="360" r:id="rId9"/>
    <p:sldId id="359" r:id="rId10"/>
    <p:sldId id="361" r:id="rId11"/>
    <p:sldId id="362" r:id="rId12"/>
    <p:sldId id="363" r:id="rId13"/>
    <p:sldId id="416" r:id="rId14"/>
    <p:sldId id="364" r:id="rId15"/>
    <p:sldId id="365" r:id="rId16"/>
    <p:sldId id="366" r:id="rId17"/>
    <p:sldId id="368" r:id="rId18"/>
    <p:sldId id="369" r:id="rId19"/>
    <p:sldId id="370" r:id="rId20"/>
    <p:sldId id="371" r:id="rId21"/>
    <p:sldId id="372" r:id="rId22"/>
    <p:sldId id="379" r:id="rId23"/>
    <p:sldId id="373" r:id="rId24"/>
    <p:sldId id="374" r:id="rId25"/>
    <p:sldId id="375" r:id="rId26"/>
    <p:sldId id="376" r:id="rId27"/>
    <p:sldId id="377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400" r:id="rId40"/>
    <p:sldId id="391" r:id="rId41"/>
    <p:sldId id="392" r:id="rId42"/>
    <p:sldId id="401" r:id="rId43"/>
    <p:sldId id="393" r:id="rId44"/>
    <p:sldId id="403" r:id="rId45"/>
    <p:sldId id="404" r:id="rId46"/>
    <p:sldId id="417" r:id="rId47"/>
    <p:sldId id="418" r:id="rId48"/>
    <p:sldId id="419" r:id="rId49"/>
    <p:sldId id="420" r:id="rId50"/>
    <p:sldId id="402" r:id="rId51"/>
    <p:sldId id="406" r:id="rId52"/>
    <p:sldId id="421" r:id="rId53"/>
    <p:sldId id="423" r:id="rId54"/>
  </p:sldIdLst>
  <p:sldSz cx="10691813" cy="7559675"/>
  <p:notesSz cx="9926638" cy="6797675"/>
  <p:embeddedFontLst>
    <p:embeddedFont>
      <p:font typeface="Verdana" panose="020B0604030504040204" pitchFamily="34" charset="0"/>
      <p:regular r:id="rId57"/>
      <p:bold r:id="rId58"/>
      <p:italic r:id="rId59"/>
      <p:boldItalic r:id="rId60"/>
    </p:embeddedFont>
    <p:embeddedFont>
      <p:font typeface="Times" panose="02020603050405020304" pitchFamily="18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</p:embeddedFont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A51"/>
    <a:srgbClr val="B811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2950" autoAdjust="0"/>
  </p:normalViewPr>
  <p:slideViewPr>
    <p:cSldViewPr>
      <p:cViewPr>
        <p:scale>
          <a:sx n="70" d="100"/>
          <a:sy n="70" d="100"/>
        </p:scale>
        <p:origin x="-1134" y="-192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60"/>
    </p:cViewPr>
  </p:sorter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7DFF2-41D5-41FB-9CEC-ED582C4FA86A}" type="datetimeFigureOut">
              <a:rPr lang="en-US" smtClean="0"/>
              <a:pPr/>
              <a:t>9/18/2013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CEE90-5DCF-4069-8A7F-38ACFE459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07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096" y="0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60713" y="509588"/>
            <a:ext cx="3605212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3552" y="3228896"/>
            <a:ext cx="7279535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5096" y="6457791"/>
            <a:ext cx="4301543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fld id="{2F895CB3-EFA9-4FB8-8A3D-7D3BEE2A3D5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2066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895CB3-EFA9-4FB8-8A3D-7D3BEE2A3D57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0959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386630" y="395461"/>
            <a:ext cx="9894407" cy="1944216"/>
          </a:xfrm>
          <a:prstGeom prst="rect">
            <a:avLst/>
          </a:prstGeom>
          <a:solidFill>
            <a:srgbClr val="0B2A5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386630" y="799889"/>
            <a:ext cx="9894407" cy="1539788"/>
          </a:xfrm>
          <a:noFill/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Optimal Resource Allocation in Coordinated </a:t>
            </a:r>
            <a:br>
              <a:rPr lang="en-US" noProof="0" dirty="0" smtClean="0"/>
            </a:br>
            <a:r>
              <a:rPr lang="en-US" noProof="0" dirty="0" smtClean="0"/>
              <a:t>Multi-Cell Systems</a:t>
            </a:r>
            <a:endParaRPr lang="en-US" noProof="0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-1" y="2847981"/>
            <a:ext cx="10691813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 dirty="0" err="1" smtClean="0"/>
              <a:t>Klicka</a:t>
            </a:r>
            <a:r>
              <a:rPr lang="en-US" noProof="0" dirty="0" smtClean="0"/>
              <a:t> </a:t>
            </a:r>
            <a:r>
              <a:rPr lang="en-US" noProof="0" dirty="0" err="1" smtClean="0"/>
              <a:t>här</a:t>
            </a:r>
            <a:r>
              <a:rPr lang="en-US" noProof="0" dirty="0" smtClean="0"/>
              <a:t> </a:t>
            </a:r>
            <a:r>
              <a:rPr lang="en-US" noProof="0" dirty="0" err="1" smtClean="0"/>
              <a:t>för</a:t>
            </a:r>
            <a:r>
              <a:rPr lang="en-US" noProof="0" dirty="0" smtClean="0"/>
              <a:t> </a:t>
            </a:r>
            <a:r>
              <a:rPr lang="en-US" noProof="0" dirty="0" err="1" smtClean="0"/>
              <a:t>att</a:t>
            </a:r>
            <a:r>
              <a:rPr lang="en-US" noProof="0" dirty="0" smtClean="0"/>
              <a:t> </a:t>
            </a:r>
            <a:r>
              <a:rPr lang="en-US" noProof="0" dirty="0" err="1" smtClean="0"/>
              <a:t>ändra</a:t>
            </a:r>
            <a:r>
              <a:rPr lang="en-US" noProof="0" dirty="0" smtClean="0"/>
              <a:t> format på </a:t>
            </a:r>
            <a:r>
              <a:rPr lang="en-US" noProof="0" dirty="0" err="1" smtClean="0"/>
              <a:t>underrubrik</a:t>
            </a:r>
            <a:r>
              <a:rPr lang="en-US" noProof="0" dirty="0" smtClean="0"/>
              <a:t> </a:t>
            </a:r>
            <a:r>
              <a:rPr lang="en-US" noProof="0" dirty="0" err="1" smtClean="0"/>
              <a:t>i</a:t>
            </a:r>
            <a:r>
              <a:rPr lang="en-US" noProof="0" dirty="0" smtClean="0"/>
              <a:t> </a:t>
            </a:r>
            <a:r>
              <a:rPr lang="en-US" noProof="0" dirty="0" err="1" smtClean="0"/>
              <a:t>bakgrunden</a:t>
            </a:r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7236221"/>
            <a:ext cx="10691813" cy="323454"/>
          </a:xfrm>
          <a:prstGeom prst="rect">
            <a:avLst/>
          </a:prstGeom>
          <a:solidFill>
            <a:srgbClr val="0B2A5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6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576000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7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8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576000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7354" y="136499"/>
            <a:ext cx="9755659" cy="68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Introduction Part</a:t>
            </a:r>
          </a:p>
        </p:txBody>
      </p:sp>
      <p:sp>
        <p:nvSpPr>
          <p:cNvPr id="20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592114"/>
          </a:xfrm>
        </p:spPr>
        <p:txBody>
          <a:bodyPr/>
          <a:lstStyle/>
          <a:p>
            <a:pPr lvl="0"/>
            <a:r>
              <a:rPr lang="en-US" noProof="0" dirty="0" err="1" smtClean="0"/>
              <a:t>Klicka</a:t>
            </a:r>
            <a:r>
              <a:rPr lang="en-US" noProof="0" dirty="0" smtClean="0"/>
              <a:t> </a:t>
            </a:r>
            <a:r>
              <a:rPr lang="en-US" noProof="0" dirty="0" err="1" smtClean="0"/>
              <a:t>här</a:t>
            </a:r>
            <a:r>
              <a:rPr lang="en-US" noProof="0" dirty="0" smtClean="0"/>
              <a:t> </a:t>
            </a:r>
            <a:r>
              <a:rPr lang="en-US" noProof="0" dirty="0" err="1" smtClean="0"/>
              <a:t>för</a:t>
            </a:r>
            <a:r>
              <a:rPr lang="en-US" noProof="0" dirty="0" smtClean="0"/>
              <a:t> </a:t>
            </a:r>
            <a:r>
              <a:rPr lang="en-US" noProof="0" dirty="0" err="1" smtClean="0"/>
              <a:t>att</a:t>
            </a:r>
            <a:r>
              <a:rPr lang="en-US" noProof="0" dirty="0" smtClean="0"/>
              <a:t> </a:t>
            </a:r>
            <a:r>
              <a:rPr lang="en-US" noProof="0" dirty="0" err="1" smtClean="0"/>
              <a:t>ändra</a:t>
            </a:r>
            <a:r>
              <a:rPr lang="en-US" noProof="0" dirty="0" smtClean="0"/>
              <a:t> format på </a:t>
            </a:r>
            <a:r>
              <a:rPr lang="en-US" noProof="0" dirty="0" err="1" smtClean="0"/>
              <a:t>bakgrundstexten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Nivå</a:t>
            </a:r>
            <a:r>
              <a:rPr lang="en-US" noProof="0" dirty="0" smtClean="0"/>
              <a:t> </a:t>
            </a:r>
            <a:r>
              <a:rPr lang="en-US" noProof="0" dirty="0" err="1" smtClean="0"/>
              <a:t>två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Nivå</a:t>
            </a:r>
            <a:r>
              <a:rPr lang="en-US" noProof="0" dirty="0" smtClean="0"/>
              <a:t> </a:t>
            </a:r>
            <a:r>
              <a:rPr lang="en-US" noProof="0" dirty="0" err="1" smtClean="0"/>
              <a:t>tre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Nivå</a:t>
            </a:r>
            <a:r>
              <a:rPr lang="en-US" noProof="0" dirty="0" smtClean="0"/>
              <a:t> </a:t>
            </a:r>
            <a:r>
              <a:rPr lang="en-US" noProof="0" dirty="0" err="1" smtClean="0"/>
              <a:t>fyra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Nivå</a:t>
            </a:r>
            <a:r>
              <a:rPr lang="en-US" noProof="0" dirty="0" smtClean="0"/>
              <a:t> fem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576000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8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9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-1" y="-15871"/>
            <a:ext cx="10691814" cy="834737"/>
          </a:xfrm>
          <a:prstGeom prst="rect">
            <a:avLst/>
          </a:prstGeom>
          <a:solidFill>
            <a:srgbClr val="0B2A5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7236221"/>
            <a:ext cx="10691813" cy="323454"/>
          </a:xfrm>
          <a:prstGeom prst="rect">
            <a:avLst/>
          </a:prstGeom>
          <a:solidFill>
            <a:srgbClr val="0B2A5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665498" y="1475581"/>
            <a:ext cx="9491327" cy="537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Text 1</a:t>
            </a:r>
          </a:p>
          <a:p>
            <a:pPr lvl="1"/>
            <a:r>
              <a:rPr lang="en-US" noProof="0" dirty="0" smtClean="0"/>
              <a:t>Text 2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89322" y="7194624"/>
            <a:ext cx="576000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5057874" y="7194624"/>
            <a:ext cx="4608512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lang="en-US" sz="1200" b="1" kern="120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94624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sv-SE" sz="1200" b="1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7354" y="136499"/>
            <a:ext cx="7848871" cy="68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Introduction Part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0" r:id="rId3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 baseline="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commerce.nowpublishers.com/shop/add_to_cart?id=1595" TargetMode="External"/><Relationship Id="rId2" Type="http://schemas.openxmlformats.org/officeDocument/2006/relationships/hyperlink" Target="http://kth.diva-portal.org/smash/get/diva2:608533/FULLTEXT0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62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86630" y="755501"/>
            <a:ext cx="9894407" cy="1224136"/>
          </a:xfrm>
        </p:spPr>
        <p:txBody>
          <a:bodyPr/>
          <a:lstStyle/>
          <a:p>
            <a:r>
              <a:rPr lang="en-US" dirty="0"/>
              <a:t>Optimal Resource Allocation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Coordinated</a:t>
            </a:r>
            <a:r>
              <a:rPr lang="en-US" dirty="0"/>
              <a:t> </a:t>
            </a:r>
            <a:r>
              <a:rPr lang="sv-SE" dirty="0" smtClean="0"/>
              <a:t>Multi-Cell </a:t>
            </a:r>
            <a:r>
              <a:rPr lang="sv-SE" dirty="0"/>
              <a:t>Systems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-1" y="2771725"/>
            <a:ext cx="10691813" cy="4320480"/>
          </a:xfrm>
        </p:spPr>
        <p:txBody>
          <a:bodyPr/>
          <a:lstStyle/>
          <a:p>
            <a:r>
              <a:rPr lang="sv-SE" b="1" dirty="0" smtClean="0"/>
              <a:t>Emil Björnson</a:t>
            </a:r>
            <a:endParaRPr lang="sv-SE" baseline="30000" dirty="0"/>
          </a:p>
          <a:p>
            <a:endParaRPr lang="sv-SE" baseline="30000" dirty="0" smtClean="0"/>
          </a:p>
          <a:p>
            <a:r>
              <a:rPr lang="sv-SE" sz="1800" dirty="0"/>
              <a:t>Post-</a:t>
            </a:r>
            <a:r>
              <a:rPr lang="sv-SE" sz="1800" dirty="0" err="1"/>
              <a:t>Doc</a:t>
            </a:r>
            <a:endParaRPr lang="sv-SE" sz="1800" dirty="0"/>
          </a:p>
          <a:p>
            <a:endParaRPr lang="sv-SE" baseline="30000" dirty="0" smtClean="0"/>
          </a:p>
          <a:p>
            <a:pPr>
              <a:spcAft>
                <a:spcPts val="1200"/>
              </a:spcAft>
            </a:pPr>
            <a:r>
              <a:rPr lang="en-US" sz="1800" dirty="0" smtClean="0"/>
              <a:t>Alcatel-Lucent </a:t>
            </a:r>
            <a:r>
              <a:rPr lang="en-US" sz="1800" dirty="0"/>
              <a:t>Chair on Flexible Radio, </a:t>
            </a:r>
            <a:r>
              <a:rPr lang="en-US" sz="1800" dirty="0" err="1" smtClean="0"/>
              <a:t>Supélec</a:t>
            </a:r>
            <a:r>
              <a:rPr lang="en-US" sz="1800" dirty="0"/>
              <a:t>, </a:t>
            </a:r>
            <a:r>
              <a:rPr lang="en-US" sz="1800" dirty="0" smtClean="0"/>
              <a:t>Gif-</a:t>
            </a:r>
            <a:r>
              <a:rPr lang="en-US" sz="1800" dirty="0" err="1" smtClean="0"/>
              <a:t>sur</a:t>
            </a:r>
            <a:r>
              <a:rPr lang="en-US" sz="1800" dirty="0" smtClean="0"/>
              <a:t>-Yvette, France</a:t>
            </a:r>
          </a:p>
          <a:p>
            <a:pPr>
              <a:spcAft>
                <a:spcPts val="1200"/>
              </a:spcAft>
            </a:pPr>
            <a:r>
              <a:rPr lang="en-US" sz="1800" dirty="0"/>
              <a:t>Signal Processing Lab., KTH Royal Institute of Technology, Stockholm, </a:t>
            </a:r>
            <a:r>
              <a:rPr lang="en-US" sz="1800" dirty="0" smtClean="0"/>
              <a:t>Sweden</a:t>
            </a:r>
          </a:p>
          <a:p>
            <a:pPr>
              <a:spcBef>
                <a:spcPts val="0"/>
              </a:spcBef>
            </a:pPr>
            <a:endParaRPr lang="sv-SE" dirty="0" smtClean="0"/>
          </a:p>
          <a:p>
            <a:endParaRPr lang="sv-SE" dirty="0"/>
          </a:p>
          <a:p>
            <a:endParaRPr lang="sv-SE" dirty="0" smtClean="0"/>
          </a:p>
          <a:p>
            <a:pPr>
              <a:spcAft>
                <a:spcPts val="2400"/>
              </a:spcAft>
            </a:pPr>
            <a:endParaRPr lang="sv-SE" baseline="30000" dirty="0" smtClean="0"/>
          </a:p>
          <a:p>
            <a:r>
              <a:rPr lang="sv-SE" sz="2000" dirty="0" smtClean="0"/>
              <a:t>EURECOM, 19 September 2013</a:t>
            </a:r>
            <a:endParaRPr lang="sv-SE" sz="2000" dirty="0"/>
          </a:p>
        </p:txBody>
      </p:sp>
      <p:pic>
        <p:nvPicPr>
          <p:cNvPr id="9" name="Bildobjekt 9" descr="kth_eng_rgb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5062" y="5224410"/>
            <a:ext cx="851004" cy="1075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emilbjo\Documents\Presentationer\2012-10 Supelec\supele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294" y="5256100"/>
            <a:ext cx="995572" cy="9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3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Ideal Joint Transmission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Base Stations Serve All Users </a:t>
            </a:r>
            <a:r>
              <a:rPr lang="en-US" dirty="0" smtClean="0"/>
              <a:t>Jointly = One Super Cell</a:t>
            </a:r>
            <a:endParaRPr lang="en-US" dirty="0"/>
          </a:p>
        </p:txBody>
      </p:sp>
      <p:pic>
        <p:nvPicPr>
          <p:cNvPr id="7" name="Picture 2" descr="C:\Users\emilbjo\Documents\Presentationer\2012-10 Supelec\example_ideal_joint_transmi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69" y="323453"/>
            <a:ext cx="7049537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Wyner</a:t>
            </a:r>
            <a:r>
              <a:rPr lang="en-US" dirty="0"/>
              <a:t> Model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Abstraction</a:t>
            </a:r>
            <a:r>
              <a:rPr lang="en-US" dirty="0"/>
              <a:t>: 	User receives signals from own and 			neighboring base stations</a:t>
            </a:r>
          </a:p>
          <a:p>
            <a:endParaRPr lang="en-US" dirty="0"/>
          </a:p>
          <a:p>
            <a:r>
              <a:rPr lang="en-US" dirty="0"/>
              <a:t>One or Two Dimensional Versions</a:t>
            </a:r>
          </a:p>
          <a:p>
            <a:r>
              <a:rPr lang="en-US" dirty="0"/>
              <a:t>Joint Transmission or Coordination between Cells</a:t>
            </a:r>
          </a:p>
          <a:p>
            <a:endParaRPr lang="sv-SE" dirty="0"/>
          </a:p>
        </p:txBody>
      </p:sp>
      <p:pic>
        <p:nvPicPr>
          <p:cNvPr id="7" name="Picture 2" descr="C:\Users\emilbjo\Documents\Presentationer\2012-10 Supelec\example_wyner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32" y="1187549"/>
            <a:ext cx="9160902" cy="314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7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Coordinated Beamforming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One </a:t>
            </a:r>
            <a:r>
              <a:rPr lang="en-US" dirty="0"/>
              <a:t>Base Station Serves Each User</a:t>
            </a:r>
          </a:p>
          <a:p>
            <a:r>
              <a:rPr lang="en-US" dirty="0"/>
              <a:t>Interference Coordination Across Cells</a:t>
            </a:r>
            <a:endParaRPr lang="sv-SE" dirty="0"/>
          </a:p>
          <a:p>
            <a:endParaRPr lang="sv-SE" dirty="0"/>
          </a:p>
        </p:txBody>
      </p:sp>
      <p:pic>
        <p:nvPicPr>
          <p:cNvPr id="7" name="Picture 2" descr="C:\Users\emilbjo\Documents\Presentationer\2012-10 Supelec\example_coordinated_beamform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38" y="1092578"/>
            <a:ext cx="5976664" cy="506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8226226" y="3203773"/>
            <a:ext cx="2232248" cy="15841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Special Case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Interference channel</a:t>
            </a:r>
          </a:p>
        </p:txBody>
      </p:sp>
    </p:spTree>
    <p:extLst>
      <p:ext uri="{BB962C8B-B14F-4D97-AF65-F5344CB8AC3E}">
        <p14:creationId xmlns:p14="http://schemas.microsoft.com/office/powerpoint/2010/main" val="1177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Soft-Cell Coordination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5796061"/>
            <a:ext cx="9489439" cy="1224136"/>
          </a:xfrm>
        </p:spPr>
        <p:txBody>
          <a:bodyPr/>
          <a:lstStyle/>
          <a:p>
            <a:r>
              <a:rPr lang="en-US" dirty="0" smtClean="0"/>
              <a:t>Heterogeneous Deployment</a:t>
            </a:r>
          </a:p>
          <a:p>
            <a:pPr lvl="1"/>
            <a:r>
              <a:rPr lang="en-US" dirty="0" smtClean="0"/>
              <a:t>Conventional macro BS overlaid by short-distance small BSs</a:t>
            </a:r>
          </a:p>
          <a:p>
            <a:pPr lvl="1"/>
            <a:r>
              <a:rPr lang="en-US" dirty="0" smtClean="0"/>
              <a:t>Interference coordination and joint transmission between layers</a:t>
            </a:r>
            <a:endParaRPr lang="en-US" dirty="0"/>
          </a:p>
        </p:txBody>
      </p:sp>
      <p:pic>
        <p:nvPicPr>
          <p:cNvPr id="1027" name="Picture 3" descr="C:\Users\emilbjo\Documents\NOW-book\Tutorial\PIMRC 2013\Section 1-3 Slides\figure_small_cell_over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74" y="1187549"/>
            <a:ext cx="7416824" cy="475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8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Cognitive Radio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Secondary </a:t>
            </a:r>
            <a:r>
              <a:rPr lang="en-US" dirty="0"/>
              <a:t>System Borrows Spectrum of Primary System</a:t>
            </a:r>
          </a:p>
          <a:p>
            <a:pPr lvl="1"/>
            <a:r>
              <a:rPr lang="en-US" dirty="0"/>
              <a:t>Underlay: Interference limits for primary users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7" name="Picture 2" descr="C:\Users\emilbjo\Documents\Presentationer\2012-10 Supelec\example_cognitive_rad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24" y="899517"/>
            <a:ext cx="6459590" cy="522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7578154" y="2411685"/>
            <a:ext cx="2880320" cy="252028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Other Examples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Spectrum sharing between operators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Physical layer security</a:t>
            </a:r>
          </a:p>
        </p:txBody>
      </p:sp>
    </p:spTree>
    <p:extLst>
      <p:ext uri="{BB962C8B-B14F-4D97-AF65-F5344CB8AC3E}">
        <p14:creationId xmlns:p14="http://schemas.microsoft.com/office/powerpoint/2010/main" val="224197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Allocation: First Definition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Problem Formulation (imprecise):</a:t>
            </a:r>
          </a:p>
          <a:p>
            <a:pPr lvl="1"/>
            <a:r>
              <a:rPr lang="en-US" dirty="0"/>
              <a:t>Select </a:t>
            </a:r>
            <a:r>
              <a:rPr lang="en-US" dirty="0" smtClean="0"/>
              <a:t>beamforming </a:t>
            </a:r>
            <a:r>
              <a:rPr lang="en-US" dirty="0"/>
              <a:t>to </a:t>
            </a:r>
            <a:r>
              <a:rPr lang="en-US" dirty="0" smtClean="0"/>
              <a:t>maximize “system utility”</a:t>
            </a:r>
            <a:endParaRPr lang="en-US" dirty="0"/>
          </a:p>
          <a:p>
            <a:pPr lvl="1"/>
            <a:r>
              <a:rPr lang="en-US" dirty="0"/>
              <a:t>Means: Allocate </a:t>
            </a:r>
            <a:r>
              <a:rPr lang="en-US" dirty="0" smtClean="0"/>
              <a:t>power to users </a:t>
            </a:r>
            <a:r>
              <a:rPr lang="en-US" dirty="0"/>
              <a:t>and in </a:t>
            </a:r>
            <a:r>
              <a:rPr lang="en-US" dirty="0" smtClean="0"/>
              <a:t>spatial dimensions</a:t>
            </a:r>
            <a:endParaRPr lang="en-US" dirty="0"/>
          </a:p>
          <a:p>
            <a:pPr lvl="1"/>
            <a:r>
              <a:rPr lang="en-US" dirty="0"/>
              <a:t>Satisfy: Physical, </a:t>
            </a:r>
            <a:r>
              <a:rPr lang="en-US" dirty="0" smtClean="0"/>
              <a:t>regulatory </a:t>
            </a:r>
            <a:r>
              <a:rPr lang="en-US" dirty="0"/>
              <a:t>&amp; </a:t>
            </a:r>
            <a:r>
              <a:rPr lang="en-US" dirty="0" smtClean="0"/>
              <a:t>economic constraints</a:t>
            </a:r>
            <a:endParaRPr lang="en-US" dirty="0"/>
          </a:p>
          <a:p>
            <a:pPr marL="295275" lvl="1" indent="0">
              <a:buNone/>
            </a:pPr>
            <a:endParaRPr lang="en-US" dirty="0"/>
          </a:p>
          <a:p>
            <a:r>
              <a:rPr lang="en-US" dirty="0"/>
              <a:t>Some Assumptions:</a:t>
            </a:r>
          </a:p>
          <a:p>
            <a:pPr lvl="1"/>
            <a:r>
              <a:rPr lang="en-US" dirty="0"/>
              <a:t>Linear </a:t>
            </a:r>
            <a:r>
              <a:rPr lang="en-US" dirty="0" smtClean="0"/>
              <a:t>transmission </a:t>
            </a:r>
            <a:r>
              <a:rPr lang="en-US" dirty="0"/>
              <a:t>and </a:t>
            </a:r>
            <a:r>
              <a:rPr lang="en-US" dirty="0" smtClean="0"/>
              <a:t>reception</a:t>
            </a:r>
            <a:endParaRPr lang="en-US" dirty="0"/>
          </a:p>
          <a:p>
            <a:pPr lvl="1"/>
            <a:r>
              <a:rPr lang="en-US" dirty="0"/>
              <a:t>Perfect </a:t>
            </a:r>
            <a:r>
              <a:rPr lang="en-US" dirty="0" smtClean="0"/>
              <a:t>synchronization </a:t>
            </a:r>
            <a:r>
              <a:rPr lang="en-US" dirty="0"/>
              <a:t>(whenever needed)</a:t>
            </a:r>
          </a:p>
          <a:p>
            <a:pPr lvl="1"/>
            <a:r>
              <a:rPr lang="en-US" dirty="0"/>
              <a:t>Flat-fading </a:t>
            </a:r>
            <a:r>
              <a:rPr lang="en-US" dirty="0" smtClean="0"/>
              <a:t>channels </a:t>
            </a:r>
            <a:r>
              <a:rPr lang="en-US" dirty="0"/>
              <a:t>(e.g., using OFDM)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Perfect </a:t>
            </a:r>
            <a:r>
              <a:rPr lang="en-US" dirty="0" smtClean="0"/>
              <a:t>channel knowledge</a:t>
            </a:r>
            <a:endParaRPr lang="en-US" dirty="0"/>
          </a:p>
          <a:p>
            <a:pPr lvl="1"/>
            <a:r>
              <a:rPr lang="en-US" dirty="0"/>
              <a:t>Ideal </a:t>
            </a:r>
            <a:r>
              <a:rPr lang="en-US" dirty="0" smtClean="0"/>
              <a:t>transceiver hardware</a:t>
            </a:r>
            <a:endParaRPr lang="en-US" dirty="0"/>
          </a:p>
          <a:p>
            <a:pPr lvl="1"/>
            <a:r>
              <a:rPr lang="en-US" dirty="0"/>
              <a:t>Centralized </a:t>
            </a:r>
            <a:r>
              <a:rPr lang="en-US" dirty="0" smtClean="0"/>
              <a:t>optimization</a:t>
            </a:r>
            <a:endParaRPr lang="en-US" dirty="0"/>
          </a:p>
          <a:p>
            <a:endParaRPr lang="sv-SE" dirty="0"/>
          </a:p>
        </p:txBody>
      </p:sp>
      <p:sp>
        <p:nvSpPr>
          <p:cNvPr id="7" name="Right Brace 6"/>
          <p:cNvSpPr/>
          <p:nvPr/>
        </p:nvSpPr>
        <p:spPr bwMode="auto">
          <a:xfrm>
            <a:off x="4985866" y="5024389"/>
            <a:ext cx="428628" cy="1035566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5345906" y="5312421"/>
            <a:ext cx="288032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Relaxed later on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004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Multi-Cell System Model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5" y="1259557"/>
                <a:ext cx="10026427" cy="1584176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Users: Channel </a:t>
                </a:r>
                <a:r>
                  <a:rPr lang="en-US" dirty="0" smtClean="0"/>
                  <a:t>vector                              to </a:t>
                </a:r>
                <a:r>
                  <a:rPr lang="en-US" dirty="0"/>
                  <a:t>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from </a:t>
                </a:r>
                <a:r>
                  <a:rPr lang="en-US" dirty="0" smtClean="0"/>
                  <a:t>all </a:t>
                </a:r>
                <a:r>
                  <a:rPr lang="en-US" dirty="0"/>
                  <a:t>BSs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dirty="0"/>
                  <a:t>Antennas 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</a:t>
                </a:r>
                <a:r>
                  <a:rPr lang="en-US" dirty="0" smtClean="0"/>
                  <a:t>BS </a:t>
                </a:r>
                <a:r>
                  <a:rPr lang="en-US" dirty="0"/>
                  <a:t>(dimension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Antennas in Total (dimension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5" y="1259557"/>
                <a:ext cx="10026427" cy="1584176"/>
              </a:xfrm>
              <a:blipFill rotWithShape="1">
                <a:blip r:embed="rId2"/>
                <a:stretch>
                  <a:fillRect l="-1702" t="-3089" r="-61" b="-3552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C:\Users\emilbjo\Documents\Presentationer\2012-10 Supelec\block-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54" y="2717672"/>
            <a:ext cx="9937104" cy="358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1457474" y="6588149"/>
            <a:ext cx="7992888" cy="43204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One System Model for Any Multi-Cell Scenario!</a:t>
            </a:r>
            <a:endParaRPr lang="en-US" sz="2000" dirty="0" smtClean="0">
              <a:latin typeface="+mj-lt"/>
            </a:endParaRPr>
          </a:p>
        </p:txBody>
      </p:sp>
      <p:pic>
        <p:nvPicPr>
          <p:cNvPr id="9" name="Picture 2" descr="C:\Users\emilbjo\Documents\Spara (Arkiv)\Journal\2011 - Transactions on Signal Processing 5\Presentation\channel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40"/>
          <a:stretch/>
        </p:blipFill>
        <p:spPr bwMode="auto">
          <a:xfrm>
            <a:off x="4625826" y="1306900"/>
            <a:ext cx="2664296" cy="5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00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354" y="136499"/>
            <a:ext cx="10153128" cy="682367"/>
          </a:xfrm>
        </p:spPr>
        <p:txBody>
          <a:bodyPr/>
          <a:lstStyle/>
          <a:p>
            <a:r>
              <a:rPr lang="en-US" dirty="0"/>
              <a:t>Multi-Cell System </a:t>
            </a:r>
            <a:r>
              <a:rPr lang="en-US" dirty="0" smtClean="0"/>
              <a:t>Model: </a:t>
            </a:r>
            <a:r>
              <a:rPr lang="en-US" dirty="0"/>
              <a:t>Dynamic Cooperation </a:t>
            </a:r>
            <a:r>
              <a:rPr lang="en-US" dirty="0" smtClean="0"/>
              <a:t>Clusters (2)</a:t>
            </a:r>
            <a:endParaRPr lang="sv-S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</a:t>
                </a:r>
                <a:r>
                  <a:rPr lang="en-US" dirty="0"/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Defined</a:t>
                </a:r>
                <a:r>
                  <a:rPr lang="en-US" dirty="0" smtClean="0"/>
                  <a:t>?</a:t>
                </a:r>
                <a:endParaRPr lang="en-US" dirty="0" smtClean="0"/>
              </a:p>
              <a:p>
                <a:pPr lvl="1">
                  <a:spcAft>
                    <a:spcPts val="1200"/>
                  </a:spcAft>
                </a:pPr>
                <a:r>
                  <a:rPr lang="en-US" dirty="0" smtClean="0"/>
                  <a:t>This is 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B</a:t>
                </a:r>
                <a:r>
                  <a:rPr lang="en-US" dirty="0" smtClean="0"/>
                  <a:t>eamforming: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v-SE" dirty="0" smtClean="0"/>
                  <a:t/>
                </a:r>
                <a:br>
                  <a:rPr lang="sv-SE" dirty="0" smtClean="0"/>
                </a:br>
                <a:r>
                  <a:rPr lang="en-US" i="1" dirty="0" smtClean="0"/>
                  <a:t>Data</a:t>
                </a:r>
                <a:r>
                  <a:rPr lang="en-US" dirty="0" smtClean="0"/>
                  <a:t> </a:t>
                </a:r>
                <a:r>
                  <a:rPr lang="en-US" dirty="0"/>
                  <a:t>only from </a:t>
                </a:r>
                <a:r>
                  <a:rPr lang="en-US" dirty="0" smtClean="0"/>
                  <a:t>BS</a:t>
                </a:r>
                <a:r>
                  <a:rPr lang="en-US" baseline="-25000" dirty="0" smtClean="0"/>
                  <a:t>1: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Effective channel: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sv-SE" b="1">
                                <a:latin typeface="Cambria Math"/>
                              </a:rPr>
                              <m:t>𝐂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sv-SE" i="1">
                                <a:latin typeface="Cambria Math"/>
                              </a:rPr>
                              <m:t>𝐻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sv-SE" b="1" i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sv-SE" dirty="0" smtClean="0"/>
                  <a:t/>
                </a:r>
                <a:br>
                  <a:rPr lang="sv-SE" dirty="0" smtClean="0"/>
                </a:br>
                <a:r>
                  <a:rPr lang="en-US" dirty="0" smtClean="0"/>
                  <a:t>All BSs </a:t>
                </a:r>
                <a:r>
                  <a:rPr lang="en-US" i="1" dirty="0" smtClean="0"/>
                  <a:t>coordinate</a:t>
                </a:r>
                <a:r>
                  <a:rPr lang="en-US" dirty="0" smtClean="0"/>
                  <a:t> interference:</a:t>
                </a:r>
                <a:endParaRPr lang="en-US" dirty="0" smtClean="0"/>
              </a:p>
              <a:p>
                <a:pPr lvl="1"/>
                <a:endParaRPr lang="en-US" baseline="-25000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87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Presentationer\2012-10 Supelec\example_coordinated_beamform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11" y="1763613"/>
            <a:ext cx="5786695" cy="490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5734772" y="3159496"/>
            <a:ext cx="572690" cy="54997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3113658" y="1867428"/>
            <a:ext cx="2781079" cy="1246909"/>
          </a:xfrm>
          <a:custGeom>
            <a:avLst/>
            <a:gdLst>
              <a:gd name="connsiteX0" fmla="*/ 0 w 2600696"/>
              <a:gd name="connsiteY0" fmla="*/ 0 h 1187532"/>
              <a:gd name="connsiteX1" fmla="*/ 1864426 w 2600696"/>
              <a:gd name="connsiteY1" fmla="*/ 249381 h 1187532"/>
              <a:gd name="connsiteX2" fmla="*/ 2600696 w 2600696"/>
              <a:gd name="connsiteY2" fmla="*/ 1187532 h 118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696" h="1187532">
                <a:moveTo>
                  <a:pt x="0" y="0"/>
                </a:moveTo>
                <a:cubicBezTo>
                  <a:pt x="715488" y="25729"/>
                  <a:pt x="1430977" y="51459"/>
                  <a:pt x="1864426" y="249381"/>
                </a:cubicBezTo>
                <a:cubicBezTo>
                  <a:pt x="2297875" y="447303"/>
                  <a:pt x="2428504" y="999506"/>
                  <a:pt x="2600696" y="1187532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0242" name="Picture 2" descr="C:\Users\emilbjo\Documents\NOW-book\Tutorial\PIMRC 2013\Section 1-3 Slides\C-matri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2" y="5240437"/>
            <a:ext cx="3441621" cy="19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milbjo\Documents\NOW-book\Tutorial\PIMRC 2013\Section 1-3 Slides\D-matri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2" y="2771725"/>
            <a:ext cx="3441621" cy="19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262567" y="6660157"/>
            <a:ext cx="5339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kern="0" dirty="0" smtClean="0">
                <a:solidFill>
                  <a:srgbClr val="000000"/>
                </a:solidFill>
                <a:latin typeface="Verdana"/>
              </a:rPr>
              <a:t>Example: Coordinated </a:t>
            </a:r>
            <a:r>
              <a:rPr lang="en-US" sz="2200" i="1" kern="0" dirty="0">
                <a:solidFill>
                  <a:srgbClr val="000000"/>
                </a:solidFill>
                <a:latin typeface="Verdana"/>
              </a:rPr>
              <a:t>Beamforming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35774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Multi-Cell System Model</a:t>
            </a:r>
            <a:r>
              <a:rPr lang="en-US" dirty="0" smtClean="0"/>
              <a:t>: Power Constraints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Need for Power Constraints</a:t>
                </a:r>
                <a:endParaRPr lang="en-US" dirty="0"/>
              </a:p>
              <a:p>
                <a:pPr lvl="1"/>
                <a:r>
                  <a:rPr lang="en-US" dirty="0" smtClean="0"/>
                  <a:t>Limit radiated power according </a:t>
                </a:r>
                <a:r>
                  <a:rPr lang="en-US" dirty="0"/>
                  <a:t>to </a:t>
                </a:r>
                <a:r>
                  <a:rPr lang="en-US" dirty="0" smtClean="0"/>
                  <a:t>regulations</a:t>
                </a:r>
              </a:p>
              <a:p>
                <a:pPr lvl="1"/>
                <a:r>
                  <a:rPr lang="en-US" dirty="0"/>
                  <a:t>Protect </a:t>
                </a:r>
                <a:r>
                  <a:rPr lang="en-US" dirty="0" smtClean="0"/>
                  <a:t>dynamic range </a:t>
                </a:r>
                <a:r>
                  <a:rPr lang="en-US" dirty="0"/>
                  <a:t>of </a:t>
                </a:r>
                <a:r>
                  <a:rPr lang="en-US" dirty="0" smtClean="0"/>
                  <a:t>amplifiers</a:t>
                </a:r>
              </a:p>
              <a:p>
                <a:pPr lvl="1"/>
                <a:r>
                  <a:rPr lang="en-US" dirty="0"/>
                  <a:t>Manage </a:t>
                </a:r>
                <a:r>
                  <a:rPr lang="en-US" dirty="0" smtClean="0"/>
                  <a:t>cost of energy expenditure</a:t>
                </a:r>
                <a:endParaRPr lang="en-US" dirty="0"/>
              </a:p>
              <a:p>
                <a:pPr lvl="1"/>
                <a:r>
                  <a:rPr lang="en-US" dirty="0"/>
                  <a:t>Control </a:t>
                </a:r>
                <a:r>
                  <a:rPr lang="en-US" dirty="0" smtClean="0"/>
                  <a:t>interference </a:t>
                </a:r>
                <a:r>
                  <a:rPr lang="en-US" dirty="0"/>
                  <a:t>to </a:t>
                </a:r>
                <a:r>
                  <a:rPr lang="en-US" dirty="0" smtClean="0"/>
                  <a:t>certain users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General Power Constraints: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 bwMode="auto">
          <a:xfrm flipV="1">
            <a:off x="4410372" y="5075983"/>
            <a:ext cx="503486" cy="9361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Content Placeholder 9"/>
          <p:cNvSpPr txBox="1">
            <a:spLocks/>
          </p:cNvSpPr>
          <p:nvPr/>
        </p:nvSpPr>
        <p:spPr bwMode="auto">
          <a:xfrm>
            <a:off x="2681610" y="6005427"/>
            <a:ext cx="3286148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Weighting matrix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baseline="0" dirty="0" smtClean="0">
                <a:latin typeface="+mn-lt"/>
              </a:rPr>
              <a:t>(Positive semi-definite)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 flipV="1">
            <a:off x="6210002" y="5075983"/>
            <a:ext cx="936104" cy="9294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5777954" y="6005427"/>
            <a:ext cx="285752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Limit</a:t>
            </a:r>
          </a:p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(Positive scalar)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pic>
        <p:nvPicPr>
          <p:cNvPr id="1026" name="Picture 2" descr="C:\Users\emilbjo\Documents\NOW-book\Tutorial\PIMRC 2013\Section 1-3 Slides\power-constrai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93" y="4355901"/>
            <a:ext cx="4572749" cy="123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Brace 12"/>
          <p:cNvSpPr/>
          <p:nvPr/>
        </p:nvSpPr>
        <p:spPr bwMode="auto">
          <a:xfrm>
            <a:off x="7206714" y="1698171"/>
            <a:ext cx="428628" cy="1401289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4" name="Content Placeholder 9"/>
          <p:cNvSpPr txBox="1">
            <a:spLocks/>
          </p:cNvSpPr>
          <p:nvPr/>
        </p:nvSpPr>
        <p:spPr bwMode="auto">
          <a:xfrm>
            <a:off x="7722170" y="2195661"/>
            <a:ext cx="296964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All at the same time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959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19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Multi-Cell System Model: Power </a:t>
            </a:r>
            <a:r>
              <a:rPr lang="en-US" dirty="0" smtClean="0"/>
              <a:t>Constraints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Recall: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 1, Total Power Constraint: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2, Per-Antenna Constraints:</a:t>
            </a:r>
          </a:p>
          <a:p>
            <a:endParaRPr lang="en-US" dirty="0"/>
          </a:p>
          <a:p>
            <a:endParaRPr lang="en-US" dirty="0" smtClean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7" name="Picture 2" descr="C:\Users\emilbjo\Documents\Presentationer\2012-10 Supelec\power-constrai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70" y="971525"/>
            <a:ext cx="2438400" cy="12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 bwMode="auto">
          <a:xfrm>
            <a:off x="345246" y="2339677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45614" y="4138289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51" name="Picture 3" descr="C:\Users\emilbjo\Documents\NOW-book\Tutorial\PIMRC 2013\Section 1-3 Slides\per-antenna-constrai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23" y="5020064"/>
            <a:ext cx="9189743" cy="8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milbjo\Documents\NOW-book\Tutorial\PIMRC 2013\Section 1-3 Slides\total-pow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994" y="2843733"/>
            <a:ext cx="3722319" cy="8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1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Biography: Emil Björnson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709709" cy="5832648"/>
          </a:xfrm>
        </p:spPr>
        <p:txBody>
          <a:bodyPr/>
          <a:lstStyle/>
          <a:p>
            <a:r>
              <a:rPr lang="en-US" dirty="0" smtClean="0"/>
              <a:t>1983: Born in Malmö, Sweden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2007: Master of Science in</a:t>
            </a:r>
            <a:br>
              <a:rPr lang="en-US" dirty="0" smtClean="0"/>
            </a:br>
            <a:r>
              <a:rPr lang="en-US" dirty="0" smtClean="0"/>
              <a:t>Engineering Mathematics,</a:t>
            </a:r>
            <a:br>
              <a:rPr lang="en-US" dirty="0" smtClean="0"/>
            </a:br>
            <a:r>
              <a:rPr lang="en-US" dirty="0" smtClean="0"/>
              <a:t>Lund University, Sweden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2011: PhD in Telecommunications,</a:t>
            </a:r>
            <a:br>
              <a:rPr lang="en-US" dirty="0" smtClean="0"/>
            </a:br>
            <a:r>
              <a:rPr lang="en-US" dirty="0" smtClean="0"/>
              <a:t>KTH, Stockholm, Sweden</a:t>
            </a:r>
          </a:p>
          <a:p>
            <a:pPr lvl="1"/>
            <a:r>
              <a:rPr lang="en-US" dirty="0" smtClean="0"/>
              <a:t>Advisors: Björn Ottersten, Mats Bengtsson</a:t>
            </a:r>
          </a:p>
          <a:p>
            <a:pPr lvl="1"/>
            <a:r>
              <a:rPr lang="en-US" dirty="0" smtClean="0"/>
              <a:t>Visited EURECOM some weeks in 2008-2009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2012: Recipient of International Postdoc Grant from Sweden.</a:t>
            </a:r>
          </a:p>
          <a:p>
            <a:pPr lvl="1"/>
            <a:r>
              <a:rPr lang="en-US" dirty="0" smtClean="0"/>
              <a:t>Visit </a:t>
            </a:r>
            <a:r>
              <a:rPr lang="en-US" dirty="0" err="1" smtClean="0"/>
              <a:t>Supélec</a:t>
            </a:r>
            <a:r>
              <a:rPr lang="en-US" dirty="0" smtClean="0"/>
              <a:t> and Prof. </a:t>
            </a:r>
            <a:r>
              <a:rPr lang="en-US" dirty="0" err="1" smtClean="0"/>
              <a:t>Mérouane</a:t>
            </a:r>
            <a:r>
              <a:rPr lang="en-US" dirty="0" smtClean="0"/>
              <a:t> </a:t>
            </a:r>
            <a:r>
              <a:rPr lang="en-US" dirty="0" err="1" smtClean="0"/>
              <a:t>Debbah</a:t>
            </a:r>
            <a:endParaRPr lang="en-US" dirty="0" smtClean="0"/>
          </a:p>
          <a:p>
            <a:pPr lvl="1"/>
            <a:r>
              <a:rPr lang="en-US" dirty="0" smtClean="0"/>
              <a:t>Topic: “Optimization of Green Small-Cell Networks”</a:t>
            </a:r>
          </a:p>
          <a:p>
            <a:pPr lvl="1"/>
            <a:r>
              <a:rPr lang="en-US" dirty="0" smtClean="0"/>
              <a:t>Research interests: Massive MIMO, Small cells, &amp; Energy efficiency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7" name="Picture 3" descr="C:\Users\emilbjo\Documents\Presentationer\NOW-book\132003_10151346741077228_432576213_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8" t="1325" r="22109" b="46520"/>
          <a:stretch/>
        </p:blipFill>
        <p:spPr bwMode="auto">
          <a:xfrm>
            <a:off x="7592765" y="1043533"/>
            <a:ext cx="2782330" cy="370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9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How to Measure User Performance?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Mean Square Error (MSE)</a:t>
            </a:r>
          </a:p>
          <a:p>
            <a:pPr lvl="1"/>
            <a:r>
              <a:rPr lang="en-US" dirty="0"/>
              <a:t>Difference: transmitted and received signal</a:t>
            </a:r>
          </a:p>
          <a:p>
            <a:pPr lvl="1"/>
            <a:r>
              <a:rPr lang="en-US" dirty="0"/>
              <a:t>Easy to Analyze</a:t>
            </a:r>
          </a:p>
          <a:p>
            <a:pPr lvl="1"/>
            <a:r>
              <a:rPr lang="en-US" dirty="0"/>
              <a:t>Far from User Perspective?</a:t>
            </a:r>
          </a:p>
          <a:p>
            <a:endParaRPr lang="en-US" dirty="0"/>
          </a:p>
          <a:p>
            <a:r>
              <a:rPr lang="en-US" dirty="0"/>
              <a:t>Bit/Symbol Error </a:t>
            </a:r>
            <a:r>
              <a:rPr lang="en-US" dirty="0" smtClean="0"/>
              <a:t>Probability (BEP/SEP)</a:t>
            </a:r>
            <a:endParaRPr lang="en-US" dirty="0"/>
          </a:p>
          <a:p>
            <a:pPr lvl="1"/>
            <a:r>
              <a:rPr lang="en-US" dirty="0"/>
              <a:t>Probability of </a:t>
            </a:r>
            <a:r>
              <a:rPr lang="en-US" dirty="0" smtClean="0"/>
              <a:t>error </a:t>
            </a:r>
            <a:r>
              <a:rPr lang="en-US" dirty="0"/>
              <a:t>(for given data rate)</a:t>
            </a:r>
          </a:p>
          <a:p>
            <a:pPr lvl="1"/>
            <a:r>
              <a:rPr lang="en-US" dirty="0"/>
              <a:t>Intuitive </a:t>
            </a:r>
            <a:r>
              <a:rPr lang="en-US" dirty="0" smtClean="0"/>
              <a:t>interpretation</a:t>
            </a:r>
            <a:endParaRPr lang="en-US" dirty="0"/>
          </a:p>
          <a:p>
            <a:pPr lvl="1"/>
            <a:r>
              <a:rPr lang="en-US" dirty="0"/>
              <a:t>Complicated &amp; </a:t>
            </a:r>
            <a:r>
              <a:rPr lang="en-US" dirty="0" smtClean="0"/>
              <a:t>ignores channel coding</a:t>
            </a:r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Information Rate</a:t>
            </a:r>
          </a:p>
          <a:p>
            <a:pPr lvl="1"/>
            <a:r>
              <a:rPr lang="en-US" dirty="0"/>
              <a:t>Bits per </a:t>
            </a:r>
            <a:r>
              <a:rPr lang="en-US" dirty="0" smtClean="0"/>
              <a:t>“channel use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Mutual </a:t>
            </a:r>
            <a:r>
              <a:rPr lang="en-US" dirty="0" smtClean="0"/>
              <a:t>information</a:t>
            </a:r>
            <a:r>
              <a:rPr lang="en-US" dirty="0"/>
              <a:t>: perfect and long coding</a:t>
            </a:r>
          </a:p>
          <a:p>
            <a:pPr lvl="1"/>
            <a:r>
              <a:rPr lang="en-US" dirty="0"/>
              <a:t>Anyway </a:t>
            </a:r>
            <a:r>
              <a:rPr lang="en-US" dirty="0" smtClean="0"/>
              <a:t>closest </a:t>
            </a:r>
            <a:r>
              <a:rPr lang="en-US" dirty="0"/>
              <a:t>to </a:t>
            </a:r>
            <a:r>
              <a:rPr lang="en-US" dirty="0" smtClean="0"/>
              <a:t>reality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endParaRPr lang="sv-SE" dirty="0"/>
          </a:p>
        </p:txBody>
      </p:sp>
      <p:sp>
        <p:nvSpPr>
          <p:cNvPr id="9" name="Right Brace 8"/>
          <p:cNvSpPr/>
          <p:nvPr/>
        </p:nvSpPr>
        <p:spPr bwMode="auto">
          <a:xfrm>
            <a:off x="7074098" y="1331565"/>
            <a:ext cx="428628" cy="5214974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7362130" y="3042657"/>
            <a:ext cx="314498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All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improves</a:t>
            </a:r>
            <a:b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with SINR:</a:t>
            </a:r>
          </a:p>
          <a:p>
            <a:pPr marL="204788"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  <a:p>
            <a:pPr marL="204788"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Signal</a:t>
            </a:r>
            <a:endParaRPr lang="en-US" sz="2000" kern="0" baseline="0" dirty="0" smtClean="0">
              <a:latin typeface="+mn-lt"/>
            </a:endParaRPr>
          </a:p>
          <a:p>
            <a:pPr marL="204788"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Interference + Noise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528946" y="4471417"/>
            <a:ext cx="2713504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626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dirty="0" smtClean="0"/>
              <a:t>Generic Measure </a:t>
            </a:r>
            <a:r>
              <a:rPr lang="en-US" dirty="0"/>
              <a:t>User </a:t>
            </a:r>
            <a:r>
              <a:rPr lang="en-US" dirty="0" smtClean="0"/>
              <a:t>Performance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832648"/>
              </a:xfrm>
            </p:spPr>
            <p:txBody>
              <a:bodyPr/>
              <a:lstStyle/>
              <a:p>
                <a:r>
                  <a:rPr lang="en-US" dirty="0" smtClean="0"/>
                  <a:t>Generic Model</a:t>
                </a:r>
              </a:p>
              <a:p>
                <a:pPr lvl="1"/>
                <a:r>
                  <a:rPr lang="en-US" spc="-40" dirty="0"/>
                  <a:t>Any </a:t>
                </a:r>
                <a:r>
                  <a:rPr lang="en-US" spc="-40" dirty="0" smtClean="0"/>
                  <a:t>function </a:t>
                </a:r>
                <a:r>
                  <a:rPr lang="en-US" spc="-40" dirty="0"/>
                  <a:t>of </a:t>
                </a:r>
                <a:r>
                  <a:rPr lang="en-US" dirty="0" smtClean="0"/>
                  <a:t>signal-to-interference-and-noise ratio </a:t>
                </a:r>
                <a:r>
                  <a:rPr lang="en-US" dirty="0"/>
                  <a:t>(SINR</a:t>
                </a:r>
                <a:r>
                  <a:rPr lang="en-US" dirty="0" smtClean="0"/>
                  <a:t>):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295275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Increasing and </a:t>
                </a:r>
                <a:r>
                  <a:rPr lang="en-US" dirty="0" smtClean="0"/>
                  <a:t>continuous function</a:t>
                </a:r>
                <a:endParaRPr lang="en-US" dirty="0"/>
              </a:p>
              <a:p>
                <a:pPr lvl="1"/>
                <a:r>
                  <a:rPr lang="en-US" dirty="0" smtClean="0"/>
                  <a:t>For simplicity: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dirty="0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sv-SE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sv-SE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sv-SE" b="0" i="1" dirty="0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sv-SE" b="0" i="1" dirty="0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Example: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Information rate: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Complicated Function</a:t>
                </a:r>
              </a:p>
              <a:p>
                <a:pPr lvl="1"/>
                <a:r>
                  <a:rPr lang="en-US" dirty="0"/>
                  <a:t>Depends on </a:t>
                </a:r>
                <a:r>
                  <a:rPr lang="en-US" dirty="0" smtClean="0"/>
                  <a:t>all beamforming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832648"/>
              </a:xfrm>
              <a:blipFill rotWithShape="1">
                <a:blip r:embed="rId2"/>
                <a:stretch>
                  <a:fillRect l="-1798" t="-73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Presentationer\2012-10 Supelec\user_perform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22" y="2267669"/>
            <a:ext cx="5510212" cy="14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9982" y="5004405"/>
            <a:ext cx="4377983" cy="41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 txBox="1">
                <a:spLocks/>
              </p:cNvSpPr>
              <p:nvPr/>
            </p:nvSpPr>
            <p:spPr bwMode="auto">
              <a:xfrm>
                <a:off x="7399734" y="2538601"/>
                <a:ext cx="2232248" cy="377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-204788" algn="ctr" defTabSz="1042988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</a:rPr>
                  <a:t>for User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/>
                      </a:rPr>
                      <m:t>𝑘</m:t>
                    </m:r>
                  </m:oMath>
                </a14:m>
                <a:endPara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</mc:Choice>
        <mc:Fallback xmlns="">
          <p:sp>
            <p:nvSpPr>
              <p:cNvPr id="10" name="Content Placeholder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9734" y="2538601"/>
                <a:ext cx="2232248" cy="377140"/>
              </a:xfrm>
              <a:prstGeom prst="rect">
                <a:avLst/>
              </a:prstGeom>
              <a:blipFill rotWithShape="1">
                <a:blip r:embed="rId6"/>
                <a:stretch>
                  <a:fillRect t="-8065" b="-338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89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22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</a:t>
            </a: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Problem Formulation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5" y="1259557"/>
            <a:ext cx="9577065" cy="5592114"/>
          </a:xfrm>
        </p:spPr>
        <p:txBody>
          <a:bodyPr/>
          <a:lstStyle/>
          <a:p>
            <a:r>
              <a:rPr lang="en-US" dirty="0"/>
              <a:t>General Formulation of Resource Allocation: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Multi-Objective Optimization </a:t>
            </a:r>
            <a:r>
              <a:rPr lang="en-US" dirty="0" smtClean="0"/>
              <a:t>Problem</a:t>
            </a:r>
            <a:endParaRPr lang="en-US" dirty="0"/>
          </a:p>
          <a:p>
            <a:pPr lvl="1"/>
            <a:r>
              <a:rPr lang="en-US" dirty="0" smtClean="0"/>
              <a:t>Generally impossible </a:t>
            </a:r>
            <a:r>
              <a:rPr lang="en-US" dirty="0"/>
              <a:t>to maximize for all users</a:t>
            </a:r>
            <a:r>
              <a:rPr lang="en-US" dirty="0" smtClean="0"/>
              <a:t>!</a:t>
            </a:r>
            <a:endParaRPr lang="en-US" dirty="0"/>
          </a:p>
          <a:p>
            <a:pPr lvl="1"/>
            <a:r>
              <a:rPr lang="en-US" dirty="0" smtClean="0"/>
              <a:t>Must divide power </a:t>
            </a:r>
            <a:r>
              <a:rPr lang="en-US" dirty="0"/>
              <a:t>and </a:t>
            </a:r>
            <a:r>
              <a:rPr lang="en-US" dirty="0" smtClean="0"/>
              <a:t>cause inter-user interference</a:t>
            </a:r>
            <a:endParaRPr lang="en-US" dirty="0"/>
          </a:p>
          <a:p>
            <a:endParaRPr lang="sv-SE" dirty="0"/>
          </a:p>
        </p:txBody>
      </p:sp>
      <p:pic>
        <p:nvPicPr>
          <p:cNvPr id="7" name="Picture 2" descr="C:\Users\emilbjo\Documents\Presentationer\2012-10 Supelec\optimization-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86" y="2072258"/>
            <a:ext cx="5808663" cy="17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5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Region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Definition: </a:t>
                </a:r>
                <a:r>
                  <a:rPr lang="en-US" dirty="0" smtClean="0"/>
                  <a:t>Achievable Performance </a:t>
                </a:r>
                <a:r>
                  <a:rPr lang="en-US" dirty="0"/>
                  <a:t>Region </a:t>
                </a:r>
              </a:p>
              <a:p>
                <a:pPr lvl="1"/>
                <a:r>
                  <a:rPr lang="en-US" dirty="0"/>
                  <a:t>Contains </a:t>
                </a:r>
                <a:r>
                  <a:rPr lang="en-US" dirty="0" smtClean="0"/>
                  <a:t>all feasible combinations</a:t>
                </a:r>
                <a:endParaRPr lang="en-US" dirty="0"/>
              </a:p>
              <a:p>
                <a:pPr lvl="1"/>
                <a:r>
                  <a:rPr lang="en-US" dirty="0" smtClean="0"/>
                  <a:t>Feasible = Achieved by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sv-SE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under power constraints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 descr="C:\Users\emilbjo\Documents\NOW-book\Tutorial\PIMRC 2013\Section 1-3 Slides\function-definit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1" r="43139" b="40712"/>
          <a:stretch/>
        </p:blipFill>
        <p:spPr bwMode="auto">
          <a:xfrm>
            <a:off x="6899267" y="1335345"/>
            <a:ext cx="390855" cy="30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emilbjo\Documents\Presentationer\2012-10 Supelec\performan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6" y="1681687"/>
            <a:ext cx="4314825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22" y="2913351"/>
            <a:ext cx="4891800" cy="417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665194" y="5451637"/>
            <a:ext cx="1928826" cy="111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baseline="0" dirty="0" smtClean="0">
                <a:latin typeface="+mn-lt"/>
              </a:rPr>
              <a:t>2</a:t>
            </a:r>
            <a:r>
              <a:rPr lang="en-US" sz="2000" kern="0" dirty="0">
                <a:latin typeface="+mn-lt"/>
              </a:rPr>
              <a:t>-</a:t>
            </a:r>
            <a:r>
              <a:rPr lang="en-US" sz="2000" kern="0" dirty="0" smtClean="0">
                <a:latin typeface="+mn-lt"/>
              </a:rPr>
              <a:t>User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baseline="0" dirty="0" smtClean="0">
                <a:latin typeface="+mn-lt"/>
              </a:rPr>
              <a:t>Performance</a:t>
            </a:r>
            <a:br>
              <a:rPr lang="en-US" sz="2000" kern="0" baseline="0" dirty="0" smtClean="0">
                <a:latin typeface="+mn-lt"/>
              </a:rPr>
            </a:br>
            <a:r>
              <a:rPr lang="en-US" sz="2000" kern="0" baseline="0" dirty="0" smtClean="0">
                <a:latin typeface="+mn-lt"/>
              </a:rPr>
              <a:t>Region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 flipV="1">
            <a:off x="2537403" y="4808158"/>
            <a:ext cx="1428760" cy="642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10800000" flipV="1">
            <a:off x="806930" y="3223378"/>
            <a:ext cx="928694" cy="5000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Content Placeholder 9"/>
          <p:cNvSpPr txBox="1">
            <a:spLocks/>
          </p:cNvSpPr>
          <p:nvPr/>
        </p:nvSpPr>
        <p:spPr bwMode="auto">
          <a:xfrm>
            <a:off x="521178" y="2723312"/>
            <a:ext cx="385765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Care about</a:t>
            </a:r>
            <a:b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user </a:t>
            </a:r>
            <a:r>
              <a:rPr lang="en-US" sz="2000" kern="0" noProof="0" dirty="0">
                <a:latin typeface="+mn-lt"/>
              </a:rPr>
              <a:t>2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rot="10800000" flipV="1">
            <a:off x="4342162" y="6027701"/>
            <a:ext cx="928694" cy="5000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Content Placeholder 9"/>
          <p:cNvSpPr txBox="1">
            <a:spLocks/>
          </p:cNvSpPr>
          <p:nvPr/>
        </p:nvSpPr>
        <p:spPr bwMode="auto">
          <a:xfrm>
            <a:off x="4008342" y="5603063"/>
            <a:ext cx="385765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Care about</a:t>
            </a:r>
            <a:b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user 1</a:t>
            </a: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rot="10800000" flipV="1">
            <a:off x="1985657" y="4402676"/>
            <a:ext cx="928694" cy="5000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Content Placeholder 9"/>
          <p:cNvSpPr txBox="1">
            <a:spLocks/>
          </p:cNvSpPr>
          <p:nvPr/>
        </p:nvSpPr>
        <p:spPr bwMode="auto">
          <a:xfrm>
            <a:off x="2594020" y="3586839"/>
            <a:ext cx="164307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Balance</a:t>
            </a:r>
            <a:b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between</a:t>
            </a:r>
            <a:b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users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8" name="Content Placeholder 9"/>
          <p:cNvSpPr txBox="1">
            <a:spLocks/>
          </p:cNvSpPr>
          <p:nvPr/>
        </p:nvSpPr>
        <p:spPr bwMode="auto">
          <a:xfrm>
            <a:off x="3236182" y="4227501"/>
            <a:ext cx="385765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Part of interest: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baseline="0" dirty="0" smtClean="0">
                <a:latin typeface="+mn-lt"/>
              </a:rPr>
              <a:t>Pareto boundary</a:t>
            </a:r>
          </a:p>
        </p:txBody>
      </p:sp>
      <p:sp>
        <p:nvSpPr>
          <p:cNvPr id="19" name="Freeform 18"/>
          <p:cNvSpPr/>
          <p:nvPr/>
        </p:nvSpPr>
        <p:spPr bwMode="auto">
          <a:xfrm>
            <a:off x="604989" y="3786380"/>
            <a:ext cx="3668512" cy="2872210"/>
          </a:xfrm>
          <a:custGeom>
            <a:avLst/>
            <a:gdLst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689212 w 3720618"/>
              <a:gd name="connsiteY14" fmla="*/ 419099 h 2882520"/>
              <a:gd name="connsiteX15" fmla="*/ 723331 w 3720618"/>
              <a:gd name="connsiteY15" fmla="*/ 480514 h 2882520"/>
              <a:gd name="connsiteX16" fmla="*/ 736979 w 3720618"/>
              <a:gd name="connsiteY16" fmla="*/ 500985 h 2882520"/>
              <a:gd name="connsiteX17" fmla="*/ 757451 w 3720618"/>
              <a:gd name="connsiteY17" fmla="*/ 541929 h 2882520"/>
              <a:gd name="connsiteX18" fmla="*/ 771098 w 3720618"/>
              <a:gd name="connsiteY18" fmla="*/ 569224 h 2882520"/>
              <a:gd name="connsiteX19" fmla="*/ 812042 w 3720618"/>
              <a:gd name="connsiteY19" fmla="*/ 603343 h 2882520"/>
              <a:gd name="connsiteX20" fmla="*/ 859809 w 3720618"/>
              <a:gd name="connsiteY20" fmla="*/ 664758 h 2882520"/>
              <a:gd name="connsiteX21" fmla="*/ 873457 w 3720618"/>
              <a:gd name="connsiteY21" fmla="*/ 692054 h 2882520"/>
              <a:gd name="connsiteX22" fmla="*/ 914400 w 3720618"/>
              <a:gd name="connsiteY22" fmla="*/ 732997 h 2882520"/>
              <a:gd name="connsiteX23" fmla="*/ 948519 w 3720618"/>
              <a:gd name="connsiteY23" fmla="*/ 760293 h 2882520"/>
              <a:gd name="connsiteX24" fmla="*/ 975815 w 3720618"/>
              <a:gd name="connsiteY24" fmla="*/ 801236 h 2882520"/>
              <a:gd name="connsiteX25" fmla="*/ 1003110 w 3720618"/>
              <a:gd name="connsiteY25" fmla="*/ 842179 h 2882520"/>
              <a:gd name="connsiteX26" fmla="*/ 1016758 w 3720618"/>
              <a:gd name="connsiteY26" fmla="*/ 862651 h 2882520"/>
              <a:gd name="connsiteX27" fmla="*/ 1030406 w 3720618"/>
              <a:gd name="connsiteY27" fmla="*/ 883123 h 2882520"/>
              <a:gd name="connsiteX28" fmla="*/ 1050877 w 3720618"/>
              <a:gd name="connsiteY28" fmla="*/ 903594 h 2882520"/>
              <a:gd name="connsiteX29" fmla="*/ 1078173 w 3720618"/>
              <a:gd name="connsiteY29" fmla="*/ 944537 h 2882520"/>
              <a:gd name="connsiteX30" fmla="*/ 1105469 w 3720618"/>
              <a:gd name="connsiteY30" fmla="*/ 985481 h 2882520"/>
              <a:gd name="connsiteX31" fmla="*/ 1132764 w 3720618"/>
              <a:gd name="connsiteY31" fmla="*/ 1026424 h 2882520"/>
              <a:gd name="connsiteX32" fmla="*/ 1153236 w 3720618"/>
              <a:gd name="connsiteY32" fmla="*/ 1040072 h 2882520"/>
              <a:gd name="connsiteX33" fmla="*/ 1160060 w 3720618"/>
              <a:gd name="connsiteY33" fmla="*/ 1060543 h 2882520"/>
              <a:gd name="connsiteX34" fmla="*/ 1187355 w 3720618"/>
              <a:gd name="connsiteY34" fmla="*/ 1101487 h 2882520"/>
              <a:gd name="connsiteX35" fmla="*/ 1207827 w 3720618"/>
              <a:gd name="connsiteY35" fmla="*/ 1142430 h 2882520"/>
              <a:gd name="connsiteX36" fmla="*/ 1214651 w 3720618"/>
              <a:gd name="connsiteY36" fmla="*/ 1162902 h 2882520"/>
              <a:gd name="connsiteX37" fmla="*/ 1255594 w 3720618"/>
              <a:gd name="connsiteY37" fmla="*/ 1183373 h 2882520"/>
              <a:gd name="connsiteX38" fmla="*/ 1269242 w 3720618"/>
              <a:gd name="connsiteY38" fmla="*/ 1203845 h 2882520"/>
              <a:gd name="connsiteX39" fmla="*/ 1310185 w 3720618"/>
              <a:gd name="connsiteY39" fmla="*/ 1231140 h 2882520"/>
              <a:gd name="connsiteX40" fmla="*/ 1330657 w 3720618"/>
              <a:gd name="connsiteY40" fmla="*/ 1244788 h 2882520"/>
              <a:gd name="connsiteX41" fmla="*/ 1371600 w 3720618"/>
              <a:gd name="connsiteY41" fmla="*/ 1278908 h 2882520"/>
              <a:gd name="connsiteX42" fmla="*/ 1385248 w 3720618"/>
              <a:gd name="connsiteY42" fmla="*/ 1299379 h 2882520"/>
              <a:gd name="connsiteX43" fmla="*/ 1405719 w 3720618"/>
              <a:gd name="connsiteY43" fmla="*/ 1313027 h 2882520"/>
              <a:gd name="connsiteX44" fmla="*/ 1439839 w 3720618"/>
              <a:gd name="connsiteY44" fmla="*/ 1388090 h 2882520"/>
              <a:gd name="connsiteX45" fmla="*/ 1480782 w 3720618"/>
              <a:gd name="connsiteY45" fmla="*/ 1415385 h 2882520"/>
              <a:gd name="connsiteX46" fmla="*/ 1521725 w 3720618"/>
              <a:gd name="connsiteY46" fmla="*/ 1429033 h 2882520"/>
              <a:gd name="connsiteX47" fmla="*/ 1542197 w 3720618"/>
              <a:gd name="connsiteY47" fmla="*/ 1449505 h 2882520"/>
              <a:gd name="connsiteX48" fmla="*/ 1562669 w 3720618"/>
              <a:gd name="connsiteY48" fmla="*/ 1456329 h 2882520"/>
              <a:gd name="connsiteX49" fmla="*/ 1583140 w 3720618"/>
              <a:gd name="connsiteY49" fmla="*/ 1469976 h 2882520"/>
              <a:gd name="connsiteX50" fmla="*/ 1617260 w 3720618"/>
              <a:gd name="connsiteY50" fmla="*/ 1510920 h 2882520"/>
              <a:gd name="connsiteX51" fmla="*/ 1630907 w 3720618"/>
              <a:gd name="connsiteY51" fmla="*/ 1531391 h 2882520"/>
              <a:gd name="connsiteX52" fmla="*/ 1671851 w 3720618"/>
              <a:gd name="connsiteY52" fmla="*/ 1565511 h 2882520"/>
              <a:gd name="connsiteX53" fmla="*/ 1705970 w 3720618"/>
              <a:gd name="connsiteY53" fmla="*/ 1606454 h 2882520"/>
              <a:gd name="connsiteX54" fmla="*/ 1746913 w 3720618"/>
              <a:gd name="connsiteY54" fmla="*/ 1633749 h 2882520"/>
              <a:gd name="connsiteX55" fmla="*/ 1767385 w 3720618"/>
              <a:gd name="connsiteY55" fmla="*/ 1647397 h 2882520"/>
              <a:gd name="connsiteX56" fmla="*/ 1787857 w 3720618"/>
              <a:gd name="connsiteY56" fmla="*/ 1667869 h 2882520"/>
              <a:gd name="connsiteX57" fmla="*/ 1808328 w 3720618"/>
              <a:gd name="connsiteY57" fmla="*/ 1674693 h 2882520"/>
              <a:gd name="connsiteX58" fmla="*/ 1849271 w 3720618"/>
              <a:gd name="connsiteY58" fmla="*/ 1701988 h 2882520"/>
              <a:gd name="connsiteX59" fmla="*/ 1890215 w 3720618"/>
              <a:gd name="connsiteY59" fmla="*/ 1736108 h 2882520"/>
              <a:gd name="connsiteX60" fmla="*/ 1937982 w 3720618"/>
              <a:gd name="connsiteY60" fmla="*/ 1763403 h 2882520"/>
              <a:gd name="connsiteX61" fmla="*/ 1965277 w 3720618"/>
              <a:gd name="connsiteY61" fmla="*/ 1804346 h 2882520"/>
              <a:gd name="connsiteX62" fmla="*/ 2006221 w 3720618"/>
              <a:gd name="connsiteY62" fmla="*/ 1831642 h 2882520"/>
              <a:gd name="connsiteX63" fmla="*/ 2074460 w 3720618"/>
              <a:gd name="connsiteY63" fmla="*/ 1872585 h 2882520"/>
              <a:gd name="connsiteX64" fmla="*/ 2115403 w 3720618"/>
              <a:gd name="connsiteY64" fmla="*/ 1899881 h 2882520"/>
              <a:gd name="connsiteX65" fmla="*/ 2135874 w 3720618"/>
              <a:gd name="connsiteY65" fmla="*/ 1913529 h 2882520"/>
              <a:gd name="connsiteX66" fmla="*/ 2149522 w 3720618"/>
              <a:gd name="connsiteY66" fmla="*/ 1934000 h 2882520"/>
              <a:gd name="connsiteX67" fmla="*/ 2190466 w 3720618"/>
              <a:gd name="connsiteY67" fmla="*/ 1954472 h 2882520"/>
              <a:gd name="connsiteX68" fmla="*/ 2217761 w 3720618"/>
              <a:gd name="connsiteY68" fmla="*/ 1981767 h 2882520"/>
              <a:gd name="connsiteX69" fmla="*/ 2238233 w 3720618"/>
              <a:gd name="connsiteY69" fmla="*/ 2002239 h 2882520"/>
              <a:gd name="connsiteX70" fmla="*/ 2258704 w 3720618"/>
              <a:gd name="connsiteY70" fmla="*/ 2015887 h 2882520"/>
              <a:gd name="connsiteX71" fmla="*/ 2299648 w 3720618"/>
              <a:gd name="connsiteY71" fmla="*/ 2043182 h 2882520"/>
              <a:gd name="connsiteX72" fmla="*/ 2340591 w 3720618"/>
              <a:gd name="connsiteY72" fmla="*/ 2070478 h 2882520"/>
              <a:gd name="connsiteX73" fmla="*/ 2381534 w 3720618"/>
              <a:gd name="connsiteY73" fmla="*/ 2090949 h 2882520"/>
              <a:gd name="connsiteX74" fmla="*/ 2449773 w 3720618"/>
              <a:gd name="connsiteY74" fmla="*/ 2118245 h 2882520"/>
              <a:gd name="connsiteX75" fmla="*/ 2490716 w 3720618"/>
              <a:gd name="connsiteY75" fmla="*/ 2131893 h 2882520"/>
              <a:gd name="connsiteX76" fmla="*/ 2524836 w 3720618"/>
              <a:gd name="connsiteY76" fmla="*/ 2159188 h 2882520"/>
              <a:gd name="connsiteX77" fmla="*/ 2558955 w 3720618"/>
              <a:gd name="connsiteY77" fmla="*/ 2200132 h 2882520"/>
              <a:gd name="connsiteX78" fmla="*/ 2620370 w 3720618"/>
              <a:gd name="connsiteY78" fmla="*/ 2234251 h 2882520"/>
              <a:gd name="connsiteX79" fmla="*/ 2661313 w 3720618"/>
              <a:gd name="connsiteY79" fmla="*/ 2261546 h 2882520"/>
              <a:gd name="connsiteX80" fmla="*/ 2681785 w 3720618"/>
              <a:gd name="connsiteY80" fmla="*/ 2275194 h 2882520"/>
              <a:gd name="connsiteX81" fmla="*/ 2709080 w 3720618"/>
              <a:gd name="connsiteY81" fmla="*/ 2282018 h 2882520"/>
              <a:gd name="connsiteX82" fmla="*/ 2750024 w 3720618"/>
              <a:gd name="connsiteY82" fmla="*/ 2309314 h 2882520"/>
              <a:gd name="connsiteX83" fmla="*/ 2770495 w 3720618"/>
              <a:gd name="connsiteY83" fmla="*/ 2322961 h 2882520"/>
              <a:gd name="connsiteX84" fmla="*/ 2790967 w 3720618"/>
              <a:gd name="connsiteY84" fmla="*/ 2329785 h 2882520"/>
              <a:gd name="connsiteX85" fmla="*/ 2811439 w 3720618"/>
              <a:gd name="connsiteY85" fmla="*/ 2343433 h 2882520"/>
              <a:gd name="connsiteX86" fmla="*/ 2886501 w 3720618"/>
              <a:gd name="connsiteY86" fmla="*/ 2357081 h 2882520"/>
              <a:gd name="connsiteX87" fmla="*/ 2927445 w 3720618"/>
              <a:gd name="connsiteY87" fmla="*/ 2370729 h 2882520"/>
              <a:gd name="connsiteX88" fmla="*/ 2968388 w 3720618"/>
              <a:gd name="connsiteY88" fmla="*/ 2391200 h 2882520"/>
              <a:gd name="connsiteX89" fmla="*/ 3009331 w 3720618"/>
              <a:gd name="connsiteY89" fmla="*/ 2418496 h 2882520"/>
              <a:gd name="connsiteX90" fmla="*/ 3050274 w 3720618"/>
              <a:gd name="connsiteY90" fmla="*/ 2445791 h 2882520"/>
              <a:gd name="connsiteX91" fmla="*/ 3070746 w 3720618"/>
              <a:gd name="connsiteY91" fmla="*/ 2452615 h 2882520"/>
              <a:gd name="connsiteX92" fmla="*/ 3091218 w 3720618"/>
              <a:gd name="connsiteY92" fmla="*/ 2466263 h 2882520"/>
              <a:gd name="connsiteX93" fmla="*/ 3111689 w 3720618"/>
              <a:gd name="connsiteY93" fmla="*/ 2473087 h 2882520"/>
              <a:gd name="connsiteX94" fmla="*/ 3132161 w 3720618"/>
              <a:gd name="connsiteY94" fmla="*/ 2486735 h 2882520"/>
              <a:gd name="connsiteX95" fmla="*/ 3173104 w 3720618"/>
              <a:gd name="connsiteY95" fmla="*/ 2500382 h 2882520"/>
              <a:gd name="connsiteX96" fmla="*/ 3214048 w 3720618"/>
              <a:gd name="connsiteY96" fmla="*/ 2520854 h 2882520"/>
              <a:gd name="connsiteX97" fmla="*/ 3234519 w 3720618"/>
              <a:gd name="connsiteY97" fmla="*/ 2534502 h 2882520"/>
              <a:gd name="connsiteX98" fmla="*/ 3275463 w 3720618"/>
              <a:gd name="connsiteY98" fmla="*/ 2548149 h 2882520"/>
              <a:gd name="connsiteX99" fmla="*/ 3323230 w 3720618"/>
              <a:gd name="connsiteY99" fmla="*/ 2568621 h 2882520"/>
              <a:gd name="connsiteX100" fmla="*/ 3391469 w 3720618"/>
              <a:gd name="connsiteY100" fmla="*/ 2589093 h 2882520"/>
              <a:gd name="connsiteX101" fmla="*/ 3432412 w 3720618"/>
              <a:gd name="connsiteY101" fmla="*/ 2609564 h 2882520"/>
              <a:gd name="connsiteX102" fmla="*/ 3452883 w 3720618"/>
              <a:gd name="connsiteY102" fmla="*/ 2623212 h 2882520"/>
              <a:gd name="connsiteX103" fmla="*/ 3548418 w 3720618"/>
              <a:gd name="connsiteY103" fmla="*/ 2650508 h 2882520"/>
              <a:gd name="connsiteX104" fmla="*/ 3568889 w 3720618"/>
              <a:gd name="connsiteY104" fmla="*/ 2664155 h 2882520"/>
              <a:gd name="connsiteX105" fmla="*/ 3589361 w 3720618"/>
              <a:gd name="connsiteY105" fmla="*/ 2670979 h 2882520"/>
              <a:gd name="connsiteX106" fmla="*/ 3657600 w 3720618"/>
              <a:gd name="connsiteY106" fmla="*/ 2705099 h 2882520"/>
              <a:gd name="connsiteX107" fmla="*/ 3671248 w 3720618"/>
              <a:gd name="connsiteY107" fmla="*/ 2725570 h 2882520"/>
              <a:gd name="connsiteX108" fmla="*/ 3691719 w 3720618"/>
              <a:gd name="connsiteY108" fmla="*/ 2739218 h 2882520"/>
              <a:gd name="connsiteX109" fmla="*/ 3705367 w 3720618"/>
              <a:gd name="connsiteY109" fmla="*/ 2780161 h 2882520"/>
              <a:gd name="connsiteX110" fmla="*/ 3719015 w 3720618"/>
              <a:gd name="connsiteY110" fmla="*/ 2800633 h 2882520"/>
              <a:gd name="connsiteX111" fmla="*/ 3719015 w 3720618"/>
              <a:gd name="connsiteY111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39839 w 3720618"/>
              <a:gd name="connsiteY43" fmla="*/ 1388090 h 2882520"/>
              <a:gd name="connsiteX44" fmla="*/ 1480782 w 3720618"/>
              <a:gd name="connsiteY44" fmla="*/ 1415385 h 2882520"/>
              <a:gd name="connsiteX45" fmla="*/ 1521725 w 3720618"/>
              <a:gd name="connsiteY45" fmla="*/ 1429033 h 2882520"/>
              <a:gd name="connsiteX46" fmla="*/ 1542197 w 3720618"/>
              <a:gd name="connsiteY46" fmla="*/ 1449505 h 2882520"/>
              <a:gd name="connsiteX47" fmla="*/ 1562669 w 3720618"/>
              <a:gd name="connsiteY47" fmla="*/ 1456329 h 2882520"/>
              <a:gd name="connsiteX48" fmla="*/ 1583140 w 3720618"/>
              <a:gd name="connsiteY48" fmla="*/ 1469976 h 2882520"/>
              <a:gd name="connsiteX49" fmla="*/ 1617260 w 3720618"/>
              <a:gd name="connsiteY49" fmla="*/ 1510920 h 2882520"/>
              <a:gd name="connsiteX50" fmla="*/ 1630907 w 3720618"/>
              <a:gd name="connsiteY50" fmla="*/ 1531391 h 2882520"/>
              <a:gd name="connsiteX51" fmla="*/ 1671851 w 3720618"/>
              <a:gd name="connsiteY51" fmla="*/ 1565511 h 2882520"/>
              <a:gd name="connsiteX52" fmla="*/ 1705970 w 3720618"/>
              <a:gd name="connsiteY52" fmla="*/ 1606454 h 2882520"/>
              <a:gd name="connsiteX53" fmla="*/ 1746913 w 3720618"/>
              <a:gd name="connsiteY53" fmla="*/ 1633749 h 2882520"/>
              <a:gd name="connsiteX54" fmla="*/ 1767385 w 3720618"/>
              <a:gd name="connsiteY54" fmla="*/ 1647397 h 2882520"/>
              <a:gd name="connsiteX55" fmla="*/ 1787857 w 3720618"/>
              <a:gd name="connsiteY55" fmla="*/ 1667869 h 2882520"/>
              <a:gd name="connsiteX56" fmla="*/ 1808328 w 3720618"/>
              <a:gd name="connsiteY56" fmla="*/ 1674693 h 2882520"/>
              <a:gd name="connsiteX57" fmla="*/ 1849271 w 3720618"/>
              <a:gd name="connsiteY57" fmla="*/ 1701988 h 2882520"/>
              <a:gd name="connsiteX58" fmla="*/ 1890215 w 3720618"/>
              <a:gd name="connsiteY58" fmla="*/ 1736108 h 2882520"/>
              <a:gd name="connsiteX59" fmla="*/ 1937982 w 3720618"/>
              <a:gd name="connsiteY59" fmla="*/ 1763403 h 2882520"/>
              <a:gd name="connsiteX60" fmla="*/ 1965277 w 3720618"/>
              <a:gd name="connsiteY60" fmla="*/ 1804346 h 2882520"/>
              <a:gd name="connsiteX61" fmla="*/ 2006221 w 3720618"/>
              <a:gd name="connsiteY61" fmla="*/ 1831642 h 2882520"/>
              <a:gd name="connsiteX62" fmla="*/ 2074460 w 3720618"/>
              <a:gd name="connsiteY62" fmla="*/ 1872585 h 2882520"/>
              <a:gd name="connsiteX63" fmla="*/ 2115403 w 3720618"/>
              <a:gd name="connsiteY63" fmla="*/ 1899881 h 2882520"/>
              <a:gd name="connsiteX64" fmla="*/ 2135874 w 3720618"/>
              <a:gd name="connsiteY64" fmla="*/ 1913529 h 2882520"/>
              <a:gd name="connsiteX65" fmla="*/ 2149522 w 3720618"/>
              <a:gd name="connsiteY65" fmla="*/ 1934000 h 2882520"/>
              <a:gd name="connsiteX66" fmla="*/ 2190466 w 3720618"/>
              <a:gd name="connsiteY66" fmla="*/ 1954472 h 2882520"/>
              <a:gd name="connsiteX67" fmla="*/ 2217761 w 3720618"/>
              <a:gd name="connsiteY67" fmla="*/ 1981767 h 2882520"/>
              <a:gd name="connsiteX68" fmla="*/ 2238233 w 3720618"/>
              <a:gd name="connsiteY68" fmla="*/ 2002239 h 2882520"/>
              <a:gd name="connsiteX69" fmla="*/ 2258704 w 3720618"/>
              <a:gd name="connsiteY69" fmla="*/ 2015887 h 2882520"/>
              <a:gd name="connsiteX70" fmla="*/ 2299648 w 3720618"/>
              <a:gd name="connsiteY70" fmla="*/ 2043182 h 2882520"/>
              <a:gd name="connsiteX71" fmla="*/ 2340591 w 3720618"/>
              <a:gd name="connsiteY71" fmla="*/ 2070478 h 2882520"/>
              <a:gd name="connsiteX72" fmla="*/ 2381534 w 3720618"/>
              <a:gd name="connsiteY72" fmla="*/ 2090949 h 2882520"/>
              <a:gd name="connsiteX73" fmla="*/ 2449773 w 3720618"/>
              <a:gd name="connsiteY73" fmla="*/ 2118245 h 2882520"/>
              <a:gd name="connsiteX74" fmla="*/ 2490716 w 3720618"/>
              <a:gd name="connsiteY74" fmla="*/ 2131893 h 2882520"/>
              <a:gd name="connsiteX75" fmla="*/ 2524836 w 3720618"/>
              <a:gd name="connsiteY75" fmla="*/ 2159188 h 2882520"/>
              <a:gd name="connsiteX76" fmla="*/ 2558955 w 3720618"/>
              <a:gd name="connsiteY76" fmla="*/ 2200132 h 2882520"/>
              <a:gd name="connsiteX77" fmla="*/ 2620370 w 3720618"/>
              <a:gd name="connsiteY77" fmla="*/ 2234251 h 2882520"/>
              <a:gd name="connsiteX78" fmla="*/ 2661313 w 3720618"/>
              <a:gd name="connsiteY78" fmla="*/ 2261546 h 2882520"/>
              <a:gd name="connsiteX79" fmla="*/ 2681785 w 3720618"/>
              <a:gd name="connsiteY79" fmla="*/ 2275194 h 2882520"/>
              <a:gd name="connsiteX80" fmla="*/ 2709080 w 3720618"/>
              <a:gd name="connsiteY80" fmla="*/ 2282018 h 2882520"/>
              <a:gd name="connsiteX81" fmla="*/ 2750024 w 3720618"/>
              <a:gd name="connsiteY81" fmla="*/ 2309314 h 2882520"/>
              <a:gd name="connsiteX82" fmla="*/ 2770495 w 3720618"/>
              <a:gd name="connsiteY82" fmla="*/ 2322961 h 2882520"/>
              <a:gd name="connsiteX83" fmla="*/ 2790967 w 3720618"/>
              <a:gd name="connsiteY83" fmla="*/ 2329785 h 2882520"/>
              <a:gd name="connsiteX84" fmla="*/ 2811439 w 3720618"/>
              <a:gd name="connsiteY84" fmla="*/ 2343433 h 2882520"/>
              <a:gd name="connsiteX85" fmla="*/ 2886501 w 3720618"/>
              <a:gd name="connsiteY85" fmla="*/ 2357081 h 2882520"/>
              <a:gd name="connsiteX86" fmla="*/ 2927445 w 3720618"/>
              <a:gd name="connsiteY86" fmla="*/ 2370729 h 2882520"/>
              <a:gd name="connsiteX87" fmla="*/ 2968388 w 3720618"/>
              <a:gd name="connsiteY87" fmla="*/ 2391200 h 2882520"/>
              <a:gd name="connsiteX88" fmla="*/ 3009331 w 3720618"/>
              <a:gd name="connsiteY88" fmla="*/ 2418496 h 2882520"/>
              <a:gd name="connsiteX89" fmla="*/ 3050274 w 3720618"/>
              <a:gd name="connsiteY89" fmla="*/ 2445791 h 2882520"/>
              <a:gd name="connsiteX90" fmla="*/ 3070746 w 3720618"/>
              <a:gd name="connsiteY90" fmla="*/ 2452615 h 2882520"/>
              <a:gd name="connsiteX91" fmla="*/ 3091218 w 3720618"/>
              <a:gd name="connsiteY91" fmla="*/ 2466263 h 2882520"/>
              <a:gd name="connsiteX92" fmla="*/ 3111689 w 3720618"/>
              <a:gd name="connsiteY92" fmla="*/ 2473087 h 2882520"/>
              <a:gd name="connsiteX93" fmla="*/ 3132161 w 3720618"/>
              <a:gd name="connsiteY93" fmla="*/ 2486735 h 2882520"/>
              <a:gd name="connsiteX94" fmla="*/ 3173104 w 3720618"/>
              <a:gd name="connsiteY94" fmla="*/ 2500382 h 2882520"/>
              <a:gd name="connsiteX95" fmla="*/ 3214048 w 3720618"/>
              <a:gd name="connsiteY95" fmla="*/ 2520854 h 2882520"/>
              <a:gd name="connsiteX96" fmla="*/ 3234519 w 3720618"/>
              <a:gd name="connsiteY96" fmla="*/ 2534502 h 2882520"/>
              <a:gd name="connsiteX97" fmla="*/ 3275463 w 3720618"/>
              <a:gd name="connsiteY97" fmla="*/ 2548149 h 2882520"/>
              <a:gd name="connsiteX98" fmla="*/ 3323230 w 3720618"/>
              <a:gd name="connsiteY98" fmla="*/ 2568621 h 2882520"/>
              <a:gd name="connsiteX99" fmla="*/ 3391469 w 3720618"/>
              <a:gd name="connsiteY99" fmla="*/ 2589093 h 2882520"/>
              <a:gd name="connsiteX100" fmla="*/ 3432412 w 3720618"/>
              <a:gd name="connsiteY100" fmla="*/ 2609564 h 2882520"/>
              <a:gd name="connsiteX101" fmla="*/ 3452883 w 3720618"/>
              <a:gd name="connsiteY101" fmla="*/ 2623212 h 2882520"/>
              <a:gd name="connsiteX102" fmla="*/ 3548418 w 3720618"/>
              <a:gd name="connsiteY102" fmla="*/ 2650508 h 2882520"/>
              <a:gd name="connsiteX103" fmla="*/ 3568889 w 3720618"/>
              <a:gd name="connsiteY103" fmla="*/ 2664155 h 2882520"/>
              <a:gd name="connsiteX104" fmla="*/ 3589361 w 3720618"/>
              <a:gd name="connsiteY104" fmla="*/ 2670979 h 2882520"/>
              <a:gd name="connsiteX105" fmla="*/ 3657600 w 3720618"/>
              <a:gd name="connsiteY105" fmla="*/ 2705099 h 2882520"/>
              <a:gd name="connsiteX106" fmla="*/ 3671248 w 3720618"/>
              <a:gd name="connsiteY106" fmla="*/ 2725570 h 2882520"/>
              <a:gd name="connsiteX107" fmla="*/ 3691719 w 3720618"/>
              <a:gd name="connsiteY107" fmla="*/ 2739218 h 2882520"/>
              <a:gd name="connsiteX108" fmla="*/ 3705367 w 3720618"/>
              <a:gd name="connsiteY108" fmla="*/ 2780161 h 2882520"/>
              <a:gd name="connsiteX109" fmla="*/ 3719015 w 3720618"/>
              <a:gd name="connsiteY109" fmla="*/ 2800633 h 2882520"/>
              <a:gd name="connsiteX110" fmla="*/ 3719015 w 3720618"/>
              <a:gd name="connsiteY110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39839 w 3720618"/>
              <a:gd name="connsiteY43" fmla="*/ 1388090 h 2882520"/>
              <a:gd name="connsiteX44" fmla="*/ 1480782 w 3720618"/>
              <a:gd name="connsiteY44" fmla="*/ 1415385 h 2882520"/>
              <a:gd name="connsiteX45" fmla="*/ 1521725 w 3720618"/>
              <a:gd name="connsiteY45" fmla="*/ 1429033 h 2882520"/>
              <a:gd name="connsiteX46" fmla="*/ 1542197 w 3720618"/>
              <a:gd name="connsiteY46" fmla="*/ 1449505 h 2882520"/>
              <a:gd name="connsiteX47" fmla="*/ 1562669 w 3720618"/>
              <a:gd name="connsiteY47" fmla="*/ 1456329 h 2882520"/>
              <a:gd name="connsiteX48" fmla="*/ 1583140 w 3720618"/>
              <a:gd name="connsiteY48" fmla="*/ 1469976 h 2882520"/>
              <a:gd name="connsiteX49" fmla="*/ 1617260 w 3720618"/>
              <a:gd name="connsiteY49" fmla="*/ 1510920 h 2882520"/>
              <a:gd name="connsiteX50" fmla="*/ 1630907 w 3720618"/>
              <a:gd name="connsiteY50" fmla="*/ 1531391 h 2882520"/>
              <a:gd name="connsiteX51" fmla="*/ 1671851 w 3720618"/>
              <a:gd name="connsiteY51" fmla="*/ 1565511 h 2882520"/>
              <a:gd name="connsiteX52" fmla="*/ 1705970 w 3720618"/>
              <a:gd name="connsiteY52" fmla="*/ 1606454 h 2882520"/>
              <a:gd name="connsiteX53" fmla="*/ 1746913 w 3720618"/>
              <a:gd name="connsiteY53" fmla="*/ 1633749 h 2882520"/>
              <a:gd name="connsiteX54" fmla="*/ 1767385 w 3720618"/>
              <a:gd name="connsiteY54" fmla="*/ 1647397 h 2882520"/>
              <a:gd name="connsiteX55" fmla="*/ 1787857 w 3720618"/>
              <a:gd name="connsiteY55" fmla="*/ 1667869 h 2882520"/>
              <a:gd name="connsiteX56" fmla="*/ 1808328 w 3720618"/>
              <a:gd name="connsiteY56" fmla="*/ 1674693 h 2882520"/>
              <a:gd name="connsiteX57" fmla="*/ 1849271 w 3720618"/>
              <a:gd name="connsiteY57" fmla="*/ 1701988 h 2882520"/>
              <a:gd name="connsiteX58" fmla="*/ 1890215 w 3720618"/>
              <a:gd name="connsiteY58" fmla="*/ 1736108 h 2882520"/>
              <a:gd name="connsiteX59" fmla="*/ 1937982 w 3720618"/>
              <a:gd name="connsiteY59" fmla="*/ 1763403 h 2882520"/>
              <a:gd name="connsiteX60" fmla="*/ 1965277 w 3720618"/>
              <a:gd name="connsiteY60" fmla="*/ 1804346 h 2882520"/>
              <a:gd name="connsiteX61" fmla="*/ 2006221 w 3720618"/>
              <a:gd name="connsiteY61" fmla="*/ 1831642 h 2882520"/>
              <a:gd name="connsiteX62" fmla="*/ 2074460 w 3720618"/>
              <a:gd name="connsiteY62" fmla="*/ 1872585 h 2882520"/>
              <a:gd name="connsiteX63" fmla="*/ 2115403 w 3720618"/>
              <a:gd name="connsiteY63" fmla="*/ 1899881 h 2882520"/>
              <a:gd name="connsiteX64" fmla="*/ 2135874 w 3720618"/>
              <a:gd name="connsiteY64" fmla="*/ 1913529 h 2882520"/>
              <a:gd name="connsiteX65" fmla="*/ 2149522 w 3720618"/>
              <a:gd name="connsiteY65" fmla="*/ 1934000 h 2882520"/>
              <a:gd name="connsiteX66" fmla="*/ 2190466 w 3720618"/>
              <a:gd name="connsiteY66" fmla="*/ 1954472 h 2882520"/>
              <a:gd name="connsiteX67" fmla="*/ 2217761 w 3720618"/>
              <a:gd name="connsiteY67" fmla="*/ 1981767 h 2882520"/>
              <a:gd name="connsiteX68" fmla="*/ 2238233 w 3720618"/>
              <a:gd name="connsiteY68" fmla="*/ 2002239 h 2882520"/>
              <a:gd name="connsiteX69" fmla="*/ 2258704 w 3720618"/>
              <a:gd name="connsiteY69" fmla="*/ 2015887 h 2882520"/>
              <a:gd name="connsiteX70" fmla="*/ 2299648 w 3720618"/>
              <a:gd name="connsiteY70" fmla="*/ 2043182 h 2882520"/>
              <a:gd name="connsiteX71" fmla="*/ 2340591 w 3720618"/>
              <a:gd name="connsiteY71" fmla="*/ 2070478 h 2882520"/>
              <a:gd name="connsiteX72" fmla="*/ 2381534 w 3720618"/>
              <a:gd name="connsiteY72" fmla="*/ 2090949 h 2882520"/>
              <a:gd name="connsiteX73" fmla="*/ 2449773 w 3720618"/>
              <a:gd name="connsiteY73" fmla="*/ 2118245 h 2882520"/>
              <a:gd name="connsiteX74" fmla="*/ 2490716 w 3720618"/>
              <a:gd name="connsiteY74" fmla="*/ 2131893 h 2882520"/>
              <a:gd name="connsiteX75" fmla="*/ 2524836 w 3720618"/>
              <a:gd name="connsiteY75" fmla="*/ 2159188 h 2882520"/>
              <a:gd name="connsiteX76" fmla="*/ 2558955 w 3720618"/>
              <a:gd name="connsiteY76" fmla="*/ 2200132 h 2882520"/>
              <a:gd name="connsiteX77" fmla="*/ 2620370 w 3720618"/>
              <a:gd name="connsiteY77" fmla="*/ 2234251 h 2882520"/>
              <a:gd name="connsiteX78" fmla="*/ 2661313 w 3720618"/>
              <a:gd name="connsiteY78" fmla="*/ 2261546 h 2882520"/>
              <a:gd name="connsiteX79" fmla="*/ 2681785 w 3720618"/>
              <a:gd name="connsiteY79" fmla="*/ 2275194 h 2882520"/>
              <a:gd name="connsiteX80" fmla="*/ 2709080 w 3720618"/>
              <a:gd name="connsiteY80" fmla="*/ 2282018 h 2882520"/>
              <a:gd name="connsiteX81" fmla="*/ 2750024 w 3720618"/>
              <a:gd name="connsiteY81" fmla="*/ 2309314 h 2882520"/>
              <a:gd name="connsiteX82" fmla="*/ 2770495 w 3720618"/>
              <a:gd name="connsiteY82" fmla="*/ 2322961 h 2882520"/>
              <a:gd name="connsiteX83" fmla="*/ 2790967 w 3720618"/>
              <a:gd name="connsiteY83" fmla="*/ 2329785 h 2882520"/>
              <a:gd name="connsiteX84" fmla="*/ 2811439 w 3720618"/>
              <a:gd name="connsiteY84" fmla="*/ 2343433 h 2882520"/>
              <a:gd name="connsiteX85" fmla="*/ 2886501 w 3720618"/>
              <a:gd name="connsiteY85" fmla="*/ 2357081 h 2882520"/>
              <a:gd name="connsiteX86" fmla="*/ 2927445 w 3720618"/>
              <a:gd name="connsiteY86" fmla="*/ 2370729 h 2882520"/>
              <a:gd name="connsiteX87" fmla="*/ 2968388 w 3720618"/>
              <a:gd name="connsiteY87" fmla="*/ 2391200 h 2882520"/>
              <a:gd name="connsiteX88" fmla="*/ 3009331 w 3720618"/>
              <a:gd name="connsiteY88" fmla="*/ 2418496 h 2882520"/>
              <a:gd name="connsiteX89" fmla="*/ 3050274 w 3720618"/>
              <a:gd name="connsiteY89" fmla="*/ 2445791 h 2882520"/>
              <a:gd name="connsiteX90" fmla="*/ 3070746 w 3720618"/>
              <a:gd name="connsiteY90" fmla="*/ 2452615 h 2882520"/>
              <a:gd name="connsiteX91" fmla="*/ 3091218 w 3720618"/>
              <a:gd name="connsiteY91" fmla="*/ 2466263 h 2882520"/>
              <a:gd name="connsiteX92" fmla="*/ 3111689 w 3720618"/>
              <a:gd name="connsiteY92" fmla="*/ 2473087 h 2882520"/>
              <a:gd name="connsiteX93" fmla="*/ 3132161 w 3720618"/>
              <a:gd name="connsiteY93" fmla="*/ 2486735 h 2882520"/>
              <a:gd name="connsiteX94" fmla="*/ 3173104 w 3720618"/>
              <a:gd name="connsiteY94" fmla="*/ 2500382 h 2882520"/>
              <a:gd name="connsiteX95" fmla="*/ 3214048 w 3720618"/>
              <a:gd name="connsiteY95" fmla="*/ 2520854 h 2882520"/>
              <a:gd name="connsiteX96" fmla="*/ 3234519 w 3720618"/>
              <a:gd name="connsiteY96" fmla="*/ 2534502 h 2882520"/>
              <a:gd name="connsiteX97" fmla="*/ 3275463 w 3720618"/>
              <a:gd name="connsiteY97" fmla="*/ 2548149 h 2882520"/>
              <a:gd name="connsiteX98" fmla="*/ 3323230 w 3720618"/>
              <a:gd name="connsiteY98" fmla="*/ 2568621 h 2882520"/>
              <a:gd name="connsiteX99" fmla="*/ 3391469 w 3720618"/>
              <a:gd name="connsiteY99" fmla="*/ 2589093 h 2882520"/>
              <a:gd name="connsiteX100" fmla="*/ 3432412 w 3720618"/>
              <a:gd name="connsiteY100" fmla="*/ 2609564 h 2882520"/>
              <a:gd name="connsiteX101" fmla="*/ 3452883 w 3720618"/>
              <a:gd name="connsiteY101" fmla="*/ 2623212 h 2882520"/>
              <a:gd name="connsiteX102" fmla="*/ 3548418 w 3720618"/>
              <a:gd name="connsiteY102" fmla="*/ 2650508 h 2882520"/>
              <a:gd name="connsiteX103" fmla="*/ 3568889 w 3720618"/>
              <a:gd name="connsiteY103" fmla="*/ 2664155 h 2882520"/>
              <a:gd name="connsiteX104" fmla="*/ 3589361 w 3720618"/>
              <a:gd name="connsiteY104" fmla="*/ 2670979 h 2882520"/>
              <a:gd name="connsiteX105" fmla="*/ 3657600 w 3720618"/>
              <a:gd name="connsiteY105" fmla="*/ 2705099 h 2882520"/>
              <a:gd name="connsiteX106" fmla="*/ 3671248 w 3720618"/>
              <a:gd name="connsiteY106" fmla="*/ 2725570 h 2882520"/>
              <a:gd name="connsiteX107" fmla="*/ 3691719 w 3720618"/>
              <a:gd name="connsiteY107" fmla="*/ 2739218 h 2882520"/>
              <a:gd name="connsiteX108" fmla="*/ 3705367 w 3720618"/>
              <a:gd name="connsiteY108" fmla="*/ 2780161 h 2882520"/>
              <a:gd name="connsiteX109" fmla="*/ 3719015 w 3720618"/>
              <a:gd name="connsiteY109" fmla="*/ 2800633 h 2882520"/>
              <a:gd name="connsiteX110" fmla="*/ 3719015 w 3720618"/>
              <a:gd name="connsiteY110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480782 w 3720618"/>
              <a:gd name="connsiteY43" fmla="*/ 1415385 h 2882520"/>
              <a:gd name="connsiteX44" fmla="*/ 1521725 w 3720618"/>
              <a:gd name="connsiteY44" fmla="*/ 1429033 h 2882520"/>
              <a:gd name="connsiteX45" fmla="*/ 1542197 w 3720618"/>
              <a:gd name="connsiteY45" fmla="*/ 1449505 h 2882520"/>
              <a:gd name="connsiteX46" fmla="*/ 1562669 w 3720618"/>
              <a:gd name="connsiteY46" fmla="*/ 1456329 h 2882520"/>
              <a:gd name="connsiteX47" fmla="*/ 1583140 w 3720618"/>
              <a:gd name="connsiteY47" fmla="*/ 1469976 h 2882520"/>
              <a:gd name="connsiteX48" fmla="*/ 1617260 w 3720618"/>
              <a:gd name="connsiteY48" fmla="*/ 1510920 h 2882520"/>
              <a:gd name="connsiteX49" fmla="*/ 1630907 w 3720618"/>
              <a:gd name="connsiteY49" fmla="*/ 1531391 h 2882520"/>
              <a:gd name="connsiteX50" fmla="*/ 1671851 w 3720618"/>
              <a:gd name="connsiteY50" fmla="*/ 1565511 h 2882520"/>
              <a:gd name="connsiteX51" fmla="*/ 1705970 w 3720618"/>
              <a:gd name="connsiteY51" fmla="*/ 1606454 h 2882520"/>
              <a:gd name="connsiteX52" fmla="*/ 1746913 w 3720618"/>
              <a:gd name="connsiteY52" fmla="*/ 1633749 h 2882520"/>
              <a:gd name="connsiteX53" fmla="*/ 1767385 w 3720618"/>
              <a:gd name="connsiteY53" fmla="*/ 1647397 h 2882520"/>
              <a:gd name="connsiteX54" fmla="*/ 1787857 w 3720618"/>
              <a:gd name="connsiteY54" fmla="*/ 1667869 h 2882520"/>
              <a:gd name="connsiteX55" fmla="*/ 1808328 w 3720618"/>
              <a:gd name="connsiteY55" fmla="*/ 1674693 h 2882520"/>
              <a:gd name="connsiteX56" fmla="*/ 1849271 w 3720618"/>
              <a:gd name="connsiteY56" fmla="*/ 1701988 h 2882520"/>
              <a:gd name="connsiteX57" fmla="*/ 1890215 w 3720618"/>
              <a:gd name="connsiteY57" fmla="*/ 1736108 h 2882520"/>
              <a:gd name="connsiteX58" fmla="*/ 1937982 w 3720618"/>
              <a:gd name="connsiteY58" fmla="*/ 1763403 h 2882520"/>
              <a:gd name="connsiteX59" fmla="*/ 1965277 w 3720618"/>
              <a:gd name="connsiteY59" fmla="*/ 1804346 h 2882520"/>
              <a:gd name="connsiteX60" fmla="*/ 2006221 w 3720618"/>
              <a:gd name="connsiteY60" fmla="*/ 1831642 h 2882520"/>
              <a:gd name="connsiteX61" fmla="*/ 2074460 w 3720618"/>
              <a:gd name="connsiteY61" fmla="*/ 1872585 h 2882520"/>
              <a:gd name="connsiteX62" fmla="*/ 2115403 w 3720618"/>
              <a:gd name="connsiteY62" fmla="*/ 1899881 h 2882520"/>
              <a:gd name="connsiteX63" fmla="*/ 2135874 w 3720618"/>
              <a:gd name="connsiteY63" fmla="*/ 1913529 h 2882520"/>
              <a:gd name="connsiteX64" fmla="*/ 2149522 w 3720618"/>
              <a:gd name="connsiteY64" fmla="*/ 1934000 h 2882520"/>
              <a:gd name="connsiteX65" fmla="*/ 2190466 w 3720618"/>
              <a:gd name="connsiteY65" fmla="*/ 1954472 h 2882520"/>
              <a:gd name="connsiteX66" fmla="*/ 2217761 w 3720618"/>
              <a:gd name="connsiteY66" fmla="*/ 1981767 h 2882520"/>
              <a:gd name="connsiteX67" fmla="*/ 2238233 w 3720618"/>
              <a:gd name="connsiteY67" fmla="*/ 2002239 h 2882520"/>
              <a:gd name="connsiteX68" fmla="*/ 2258704 w 3720618"/>
              <a:gd name="connsiteY68" fmla="*/ 2015887 h 2882520"/>
              <a:gd name="connsiteX69" fmla="*/ 2299648 w 3720618"/>
              <a:gd name="connsiteY69" fmla="*/ 2043182 h 2882520"/>
              <a:gd name="connsiteX70" fmla="*/ 2340591 w 3720618"/>
              <a:gd name="connsiteY70" fmla="*/ 2070478 h 2882520"/>
              <a:gd name="connsiteX71" fmla="*/ 2381534 w 3720618"/>
              <a:gd name="connsiteY71" fmla="*/ 2090949 h 2882520"/>
              <a:gd name="connsiteX72" fmla="*/ 2449773 w 3720618"/>
              <a:gd name="connsiteY72" fmla="*/ 2118245 h 2882520"/>
              <a:gd name="connsiteX73" fmla="*/ 2490716 w 3720618"/>
              <a:gd name="connsiteY73" fmla="*/ 2131893 h 2882520"/>
              <a:gd name="connsiteX74" fmla="*/ 2524836 w 3720618"/>
              <a:gd name="connsiteY74" fmla="*/ 2159188 h 2882520"/>
              <a:gd name="connsiteX75" fmla="*/ 2558955 w 3720618"/>
              <a:gd name="connsiteY75" fmla="*/ 2200132 h 2882520"/>
              <a:gd name="connsiteX76" fmla="*/ 2620370 w 3720618"/>
              <a:gd name="connsiteY76" fmla="*/ 2234251 h 2882520"/>
              <a:gd name="connsiteX77" fmla="*/ 2661313 w 3720618"/>
              <a:gd name="connsiteY77" fmla="*/ 2261546 h 2882520"/>
              <a:gd name="connsiteX78" fmla="*/ 2681785 w 3720618"/>
              <a:gd name="connsiteY78" fmla="*/ 2275194 h 2882520"/>
              <a:gd name="connsiteX79" fmla="*/ 2709080 w 3720618"/>
              <a:gd name="connsiteY79" fmla="*/ 2282018 h 2882520"/>
              <a:gd name="connsiteX80" fmla="*/ 2750024 w 3720618"/>
              <a:gd name="connsiteY80" fmla="*/ 2309314 h 2882520"/>
              <a:gd name="connsiteX81" fmla="*/ 2770495 w 3720618"/>
              <a:gd name="connsiteY81" fmla="*/ 2322961 h 2882520"/>
              <a:gd name="connsiteX82" fmla="*/ 2790967 w 3720618"/>
              <a:gd name="connsiteY82" fmla="*/ 2329785 h 2882520"/>
              <a:gd name="connsiteX83" fmla="*/ 2811439 w 3720618"/>
              <a:gd name="connsiteY83" fmla="*/ 2343433 h 2882520"/>
              <a:gd name="connsiteX84" fmla="*/ 2886501 w 3720618"/>
              <a:gd name="connsiteY84" fmla="*/ 2357081 h 2882520"/>
              <a:gd name="connsiteX85" fmla="*/ 2927445 w 3720618"/>
              <a:gd name="connsiteY85" fmla="*/ 2370729 h 2882520"/>
              <a:gd name="connsiteX86" fmla="*/ 2968388 w 3720618"/>
              <a:gd name="connsiteY86" fmla="*/ 2391200 h 2882520"/>
              <a:gd name="connsiteX87" fmla="*/ 3009331 w 3720618"/>
              <a:gd name="connsiteY87" fmla="*/ 2418496 h 2882520"/>
              <a:gd name="connsiteX88" fmla="*/ 3050274 w 3720618"/>
              <a:gd name="connsiteY88" fmla="*/ 2445791 h 2882520"/>
              <a:gd name="connsiteX89" fmla="*/ 3070746 w 3720618"/>
              <a:gd name="connsiteY89" fmla="*/ 2452615 h 2882520"/>
              <a:gd name="connsiteX90" fmla="*/ 3091218 w 3720618"/>
              <a:gd name="connsiteY90" fmla="*/ 2466263 h 2882520"/>
              <a:gd name="connsiteX91" fmla="*/ 3111689 w 3720618"/>
              <a:gd name="connsiteY91" fmla="*/ 2473087 h 2882520"/>
              <a:gd name="connsiteX92" fmla="*/ 3132161 w 3720618"/>
              <a:gd name="connsiteY92" fmla="*/ 2486735 h 2882520"/>
              <a:gd name="connsiteX93" fmla="*/ 3173104 w 3720618"/>
              <a:gd name="connsiteY93" fmla="*/ 2500382 h 2882520"/>
              <a:gd name="connsiteX94" fmla="*/ 3214048 w 3720618"/>
              <a:gd name="connsiteY94" fmla="*/ 2520854 h 2882520"/>
              <a:gd name="connsiteX95" fmla="*/ 3234519 w 3720618"/>
              <a:gd name="connsiteY95" fmla="*/ 2534502 h 2882520"/>
              <a:gd name="connsiteX96" fmla="*/ 3275463 w 3720618"/>
              <a:gd name="connsiteY96" fmla="*/ 2548149 h 2882520"/>
              <a:gd name="connsiteX97" fmla="*/ 3323230 w 3720618"/>
              <a:gd name="connsiteY97" fmla="*/ 2568621 h 2882520"/>
              <a:gd name="connsiteX98" fmla="*/ 3391469 w 3720618"/>
              <a:gd name="connsiteY98" fmla="*/ 2589093 h 2882520"/>
              <a:gd name="connsiteX99" fmla="*/ 3432412 w 3720618"/>
              <a:gd name="connsiteY99" fmla="*/ 2609564 h 2882520"/>
              <a:gd name="connsiteX100" fmla="*/ 3452883 w 3720618"/>
              <a:gd name="connsiteY100" fmla="*/ 2623212 h 2882520"/>
              <a:gd name="connsiteX101" fmla="*/ 3548418 w 3720618"/>
              <a:gd name="connsiteY101" fmla="*/ 2650508 h 2882520"/>
              <a:gd name="connsiteX102" fmla="*/ 3568889 w 3720618"/>
              <a:gd name="connsiteY102" fmla="*/ 2664155 h 2882520"/>
              <a:gd name="connsiteX103" fmla="*/ 3589361 w 3720618"/>
              <a:gd name="connsiteY103" fmla="*/ 2670979 h 2882520"/>
              <a:gd name="connsiteX104" fmla="*/ 3657600 w 3720618"/>
              <a:gd name="connsiteY104" fmla="*/ 2705099 h 2882520"/>
              <a:gd name="connsiteX105" fmla="*/ 3671248 w 3720618"/>
              <a:gd name="connsiteY105" fmla="*/ 2725570 h 2882520"/>
              <a:gd name="connsiteX106" fmla="*/ 3691719 w 3720618"/>
              <a:gd name="connsiteY106" fmla="*/ 2739218 h 2882520"/>
              <a:gd name="connsiteX107" fmla="*/ 3705367 w 3720618"/>
              <a:gd name="connsiteY107" fmla="*/ 2780161 h 2882520"/>
              <a:gd name="connsiteX108" fmla="*/ 3719015 w 3720618"/>
              <a:gd name="connsiteY108" fmla="*/ 2800633 h 2882520"/>
              <a:gd name="connsiteX109" fmla="*/ 3719015 w 3720618"/>
              <a:gd name="connsiteY109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562669 w 3720618"/>
              <a:gd name="connsiteY45" fmla="*/ 1456329 h 2882520"/>
              <a:gd name="connsiteX46" fmla="*/ 1583140 w 3720618"/>
              <a:gd name="connsiteY46" fmla="*/ 1469976 h 2882520"/>
              <a:gd name="connsiteX47" fmla="*/ 1617260 w 3720618"/>
              <a:gd name="connsiteY47" fmla="*/ 1510920 h 2882520"/>
              <a:gd name="connsiteX48" fmla="*/ 1630907 w 3720618"/>
              <a:gd name="connsiteY48" fmla="*/ 1531391 h 2882520"/>
              <a:gd name="connsiteX49" fmla="*/ 1671851 w 3720618"/>
              <a:gd name="connsiteY49" fmla="*/ 1565511 h 2882520"/>
              <a:gd name="connsiteX50" fmla="*/ 1705970 w 3720618"/>
              <a:gd name="connsiteY50" fmla="*/ 1606454 h 2882520"/>
              <a:gd name="connsiteX51" fmla="*/ 1746913 w 3720618"/>
              <a:gd name="connsiteY51" fmla="*/ 1633749 h 2882520"/>
              <a:gd name="connsiteX52" fmla="*/ 1767385 w 3720618"/>
              <a:gd name="connsiteY52" fmla="*/ 1647397 h 2882520"/>
              <a:gd name="connsiteX53" fmla="*/ 1787857 w 3720618"/>
              <a:gd name="connsiteY53" fmla="*/ 1667869 h 2882520"/>
              <a:gd name="connsiteX54" fmla="*/ 1808328 w 3720618"/>
              <a:gd name="connsiteY54" fmla="*/ 1674693 h 2882520"/>
              <a:gd name="connsiteX55" fmla="*/ 1849271 w 3720618"/>
              <a:gd name="connsiteY55" fmla="*/ 1701988 h 2882520"/>
              <a:gd name="connsiteX56" fmla="*/ 1890215 w 3720618"/>
              <a:gd name="connsiteY56" fmla="*/ 1736108 h 2882520"/>
              <a:gd name="connsiteX57" fmla="*/ 1937982 w 3720618"/>
              <a:gd name="connsiteY57" fmla="*/ 1763403 h 2882520"/>
              <a:gd name="connsiteX58" fmla="*/ 1965277 w 3720618"/>
              <a:gd name="connsiteY58" fmla="*/ 1804346 h 2882520"/>
              <a:gd name="connsiteX59" fmla="*/ 2006221 w 3720618"/>
              <a:gd name="connsiteY59" fmla="*/ 1831642 h 2882520"/>
              <a:gd name="connsiteX60" fmla="*/ 2074460 w 3720618"/>
              <a:gd name="connsiteY60" fmla="*/ 1872585 h 2882520"/>
              <a:gd name="connsiteX61" fmla="*/ 2115403 w 3720618"/>
              <a:gd name="connsiteY61" fmla="*/ 1899881 h 2882520"/>
              <a:gd name="connsiteX62" fmla="*/ 2135874 w 3720618"/>
              <a:gd name="connsiteY62" fmla="*/ 1913529 h 2882520"/>
              <a:gd name="connsiteX63" fmla="*/ 2149522 w 3720618"/>
              <a:gd name="connsiteY63" fmla="*/ 1934000 h 2882520"/>
              <a:gd name="connsiteX64" fmla="*/ 2190466 w 3720618"/>
              <a:gd name="connsiteY64" fmla="*/ 1954472 h 2882520"/>
              <a:gd name="connsiteX65" fmla="*/ 2217761 w 3720618"/>
              <a:gd name="connsiteY65" fmla="*/ 1981767 h 2882520"/>
              <a:gd name="connsiteX66" fmla="*/ 2238233 w 3720618"/>
              <a:gd name="connsiteY66" fmla="*/ 2002239 h 2882520"/>
              <a:gd name="connsiteX67" fmla="*/ 2258704 w 3720618"/>
              <a:gd name="connsiteY67" fmla="*/ 2015887 h 2882520"/>
              <a:gd name="connsiteX68" fmla="*/ 2299648 w 3720618"/>
              <a:gd name="connsiteY68" fmla="*/ 2043182 h 2882520"/>
              <a:gd name="connsiteX69" fmla="*/ 2340591 w 3720618"/>
              <a:gd name="connsiteY69" fmla="*/ 2070478 h 2882520"/>
              <a:gd name="connsiteX70" fmla="*/ 2381534 w 3720618"/>
              <a:gd name="connsiteY70" fmla="*/ 2090949 h 2882520"/>
              <a:gd name="connsiteX71" fmla="*/ 2449773 w 3720618"/>
              <a:gd name="connsiteY71" fmla="*/ 2118245 h 2882520"/>
              <a:gd name="connsiteX72" fmla="*/ 2490716 w 3720618"/>
              <a:gd name="connsiteY72" fmla="*/ 2131893 h 2882520"/>
              <a:gd name="connsiteX73" fmla="*/ 2524836 w 3720618"/>
              <a:gd name="connsiteY73" fmla="*/ 2159188 h 2882520"/>
              <a:gd name="connsiteX74" fmla="*/ 2558955 w 3720618"/>
              <a:gd name="connsiteY74" fmla="*/ 2200132 h 2882520"/>
              <a:gd name="connsiteX75" fmla="*/ 2620370 w 3720618"/>
              <a:gd name="connsiteY75" fmla="*/ 2234251 h 2882520"/>
              <a:gd name="connsiteX76" fmla="*/ 2661313 w 3720618"/>
              <a:gd name="connsiteY76" fmla="*/ 2261546 h 2882520"/>
              <a:gd name="connsiteX77" fmla="*/ 2681785 w 3720618"/>
              <a:gd name="connsiteY77" fmla="*/ 2275194 h 2882520"/>
              <a:gd name="connsiteX78" fmla="*/ 2709080 w 3720618"/>
              <a:gd name="connsiteY78" fmla="*/ 2282018 h 2882520"/>
              <a:gd name="connsiteX79" fmla="*/ 2750024 w 3720618"/>
              <a:gd name="connsiteY79" fmla="*/ 2309314 h 2882520"/>
              <a:gd name="connsiteX80" fmla="*/ 2770495 w 3720618"/>
              <a:gd name="connsiteY80" fmla="*/ 2322961 h 2882520"/>
              <a:gd name="connsiteX81" fmla="*/ 2790967 w 3720618"/>
              <a:gd name="connsiteY81" fmla="*/ 2329785 h 2882520"/>
              <a:gd name="connsiteX82" fmla="*/ 2811439 w 3720618"/>
              <a:gd name="connsiteY82" fmla="*/ 2343433 h 2882520"/>
              <a:gd name="connsiteX83" fmla="*/ 2886501 w 3720618"/>
              <a:gd name="connsiteY83" fmla="*/ 2357081 h 2882520"/>
              <a:gd name="connsiteX84" fmla="*/ 2927445 w 3720618"/>
              <a:gd name="connsiteY84" fmla="*/ 2370729 h 2882520"/>
              <a:gd name="connsiteX85" fmla="*/ 2968388 w 3720618"/>
              <a:gd name="connsiteY85" fmla="*/ 2391200 h 2882520"/>
              <a:gd name="connsiteX86" fmla="*/ 3009331 w 3720618"/>
              <a:gd name="connsiteY86" fmla="*/ 2418496 h 2882520"/>
              <a:gd name="connsiteX87" fmla="*/ 3050274 w 3720618"/>
              <a:gd name="connsiteY87" fmla="*/ 2445791 h 2882520"/>
              <a:gd name="connsiteX88" fmla="*/ 3070746 w 3720618"/>
              <a:gd name="connsiteY88" fmla="*/ 2452615 h 2882520"/>
              <a:gd name="connsiteX89" fmla="*/ 3091218 w 3720618"/>
              <a:gd name="connsiteY89" fmla="*/ 2466263 h 2882520"/>
              <a:gd name="connsiteX90" fmla="*/ 3111689 w 3720618"/>
              <a:gd name="connsiteY90" fmla="*/ 2473087 h 2882520"/>
              <a:gd name="connsiteX91" fmla="*/ 3132161 w 3720618"/>
              <a:gd name="connsiteY91" fmla="*/ 2486735 h 2882520"/>
              <a:gd name="connsiteX92" fmla="*/ 3173104 w 3720618"/>
              <a:gd name="connsiteY92" fmla="*/ 2500382 h 2882520"/>
              <a:gd name="connsiteX93" fmla="*/ 3214048 w 3720618"/>
              <a:gd name="connsiteY93" fmla="*/ 2520854 h 2882520"/>
              <a:gd name="connsiteX94" fmla="*/ 3234519 w 3720618"/>
              <a:gd name="connsiteY94" fmla="*/ 2534502 h 2882520"/>
              <a:gd name="connsiteX95" fmla="*/ 3275463 w 3720618"/>
              <a:gd name="connsiteY95" fmla="*/ 2548149 h 2882520"/>
              <a:gd name="connsiteX96" fmla="*/ 3323230 w 3720618"/>
              <a:gd name="connsiteY96" fmla="*/ 2568621 h 2882520"/>
              <a:gd name="connsiteX97" fmla="*/ 3391469 w 3720618"/>
              <a:gd name="connsiteY97" fmla="*/ 2589093 h 2882520"/>
              <a:gd name="connsiteX98" fmla="*/ 3432412 w 3720618"/>
              <a:gd name="connsiteY98" fmla="*/ 2609564 h 2882520"/>
              <a:gd name="connsiteX99" fmla="*/ 3452883 w 3720618"/>
              <a:gd name="connsiteY99" fmla="*/ 2623212 h 2882520"/>
              <a:gd name="connsiteX100" fmla="*/ 3548418 w 3720618"/>
              <a:gd name="connsiteY100" fmla="*/ 2650508 h 2882520"/>
              <a:gd name="connsiteX101" fmla="*/ 3568889 w 3720618"/>
              <a:gd name="connsiteY101" fmla="*/ 2664155 h 2882520"/>
              <a:gd name="connsiteX102" fmla="*/ 3589361 w 3720618"/>
              <a:gd name="connsiteY102" fmla="*/ 2670979 h 2882520"/>
              <a:gd name="connsiteX103" fmla="*/ 3657600 w 3720618"/>
              <a:gd name="connsiteY103" fmla="*/ 2705099 h 2882520"/>
              <a:gd name="connsiteX104" fmla="*/ 3671248 w 3720618"/>
              <a:gd name="connsiteY104" fmla="*/ 2725570 h 2882520"/>
              <a:gd name="connsiteX105" fmla="*/ 3691719 w 3720618"/>
              <a:gd name="connsiteY105" fmla="*/ 2739218 h 2882520"/>
              <a:gd name="connsiteX106" fmla="*/ 3705367 w 3720618"/>
              <a:gd name="connsiteY106" fmla="*/ 2780161 h 2882520"/>
              <a:gd name="connsiteX107" fmla="*/ 3719015 w 3720618"/>
              <a:gd name="connsiteY107" fmla="*/ 2800633 h 2882520"/>
              <a:gd name="connsiteX108" fmla="*/ 3719015 w 3720618"/>
              <a:gd name="connsiteY108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562669 w 3720618"/>
              <a:gd name="connsiteY45" fmla="*/ 1456329 h 2882520"/>
              <a:gd name="connsiteX46" fmla="*/ 1617260 w 3720618"/>
              <a:gd name="connsiteY46" fmla="*/ 1510920 h 2882520"/>
              <a:gd name="connsiteX47" fmla="*/ 1630907 w 3720618"/>
              <a:gd name="connsiteY47" fmla="*/ 1531391 h 2882520"/>
              <a:gd name="connsiteX48" fmla="*/ 1671851 w 3720618"/>
              <a:gd name="connsiteY48" fmla="*/ 1565511 h 2882520"/>
              <a:gd name="connsiteX49" fmla="*/ 1705970 w 3720618"/>
              <a:gd name="connsiteY49" fmla="*/ 1606454 h 2882520"/>
              <a:gd name="connsiteX50" fmla="*/ 1746913 w 3720618"/>
              <a:gd name="connsiteY50" fmla="*/ 1633749 h 2882520"/>
              <a:gd name="connsiteX51" fmla="*/ 1767385 w 3720618"/>
              <a:gd name="connsiteY51" fmla="*/ 1647397 h 2882520"/>
              <a:gd name="connsiteX52" fmla="*/ 1787857 w 3720618"/>
              <a:gd name="connsiteY52" fmla="*/ 1667869 h 2882520"/>
              <a:gd name="connsiteX53" fmla="*/ 1808328 w 3720618"/>
              <a:gd name="connsiteY53" fmla="*/ 1674693 h 2882520"/>
              <a:gd name="connsiteX54" fmla="*/ 1849271 w 3720618"/>
              <a:gd name="connsiteY54" fmla="*/ 1701988 h 2882520"/>
              <a:gd name="connsiteX55" fmla="*/ 1890215 w 3720618"/>
              <a:gd name="connsiteY55" fmla="*/ 1736108 h 2882520"/>
              <a:gd name="connsiteX56" fmla="*/ 1937982 w 3720618"/>
              <a:gd name="connsiteY56" fmla="*/ 1763403 h 2882520"/>
              <a:gd name="connsiteX57" fmla="*/ 1965277 w 3720618"/>
              <a:gd name="connsiteY57" fmla="*/ 1804346 h 2882520"/>
              <a:gd name="connsiteX58" fmla="*/ 2006221 w 3720618"/>
              <a:gd name="connsiteY58" fmla="*/ 1831642 h 2882520"/>
              <a:gd name="connsiteX59" fmla="*/ 2074460 w 3720618"/>
              <a:gd name="connsiteY59" fmla="*/ 1872585 h 2882520"/>
              <a:gd name="connsiteX60" fmla="*/ 2115403 w 3720618"/>
              <a:gd name="connsiteY60" fmla="*/ 1899881 h 2882520"/>
              <a:gd name="connsiteX61" fmla="*/ 2135874 w 3720618"/>
              <a:gd name="connsiteY61" fmla="*/ 1913529 h 2882520"/>
              <a:gd name="connsiteX62" fmla="*/ 2149522 w 3720618"/>
              <a:gd name="connsiteY62" fmla="*/ 1934000 h 2882520"/>
              <a:gd name="connsiteX63" fmla="*/ 2190466 w 3720618"/>
              <a:gd name="connsiteY63" fmla="*/ 1954472 h 2882520"/>
              <a:gd name="connsiteX64" fmla="*/ 2217761 w 3720618"/>
              <a:gd name="connsiteY64" fmla="*/ 1981767 h 2882520"/>
              <a:gd name="connsiteX65" fmla="*/ 2238233 w 3720618"/>
              <a:gd name="connsiteY65" fmla="*/ 2002239 h 2882520"/>
              <a:gd name="connsiteX66" fmla="*/ 2258704 w 3720618"/>
              <a:gd name="connsiteY66" fmla="*/ 2015887 h 2882520"/>
              <a:gd name="connsiteX67" fmla="*/ 2299648 w 3720618"/>
              <a:gd name="connsiteY67" fmla="*/ 2043182 h 2882520"/>
              <a:gd name="connsiteX68" fmla="*/ 2340591 w 3720618"/>
              <a:gd name="connsiteY68" fmla="*/ 2070478 h 2882520"/>
              <a:gd name="connsiteX69" fmla="*/ 2381534 w 3720618"/>
              <a:gd name="connsiteY69" fmla="*/ 2090949 h 2882520"/>
              <a:gd name="connsiteX70" fmla="*/ 2449773 w 3720618"/>
              <a:gd name="connsiteY70" fmla="*/ 2118245 h 2882520"/>
              <a:gd name="connsiteX71" fmla="*/ 2490716 w 3720618"/>
              <a:gd name="connsiteY71" fmla="*/ 2131893 h 2882520"/>
              <a:gd name="connsiteX72" fmla="*/ 2524836 w 3720618"/>
              <a:gd name="connsiteY72" fmla="*/ 2159188 h 2882520"/>
              <a:gd name="connsiteX73" fmla="*/ 2558955 w 3720618"/>
              <a:gd name="connsiteY73" fmla="*/ 2200132 h 2882520"/>
              <a:gd name="connsiteX74" fmla="*/ 2620370 w 3720618"/>
              <a:gd name="connsiteY74" fmla="*/ 2234251 h 2882520"/>
              <a:gd name="connsiteX75" fmla="*/ 2661313 w 3720618"/>
              <a:gd name="connsiteY75" fmla="*/ 2261546 h 2882520"/>
              <a:gd name="connsiteX76" fmla="*/ 2681785 w 3720618"/>
              <a:gd name="connsiteY76" fmla="*/ 2275194 h 2882520"/>
              <a:gd name="connsiteX77" fmla="*/ 2709080 w 3720618"/>
              <a:gd name="connsiteY77" fmla="*/ 2282018 h 2882520"/>
              <a:gd name="connsiteX78" fmla="*/ 2750024 w 3720618"/>
              <a:gd name="connsiteY78" fmla="*/ 2309314 h 2882520"/>
              <a:gd name="connsiteX79" fmla="*/ 2770495 w 3720618"/>
              <a:gd name="connsiteY79" fmla="*/ 2322961 h 2882520"/>
              <a:gd name="connsiteX80" fmla="*/ 2790967 w 3720618"/>
              <a:gd name="connsiteY80" fmla="*/ 2329785 h 2882520"/>
              <a:gd name="connsiteX81" fmla="*/ 2811439 w 3720618"/>
              <a:gd name="connsiteY81" fmla="*/ 2343433 h 2882520"/>
              <a:gd name="connsiteX82" fmla="*/ 2886501 w 3720618"/>
              <a:gd name="connsiteY82" fmla="*/ 2357081 h 2882520"/>
              <a:gd name="connsiteX83" fmla="*/ 2927445 w 3720618"/>
              <a:gd name="connsiteY83" fmla="*/ 2370729 h 2882520"/>
              <a:gd name="connsiteX84" fmla="*/ 2968388 w 3720618"/>
              <a:gd name="connsiteY84" fmla="*/ 2391200 h 2882520"/>
              <a:gd name="connsiteX85" fmla="*/ 3009331 w 3720618"/>
              <a:gd name="connsiteY85" fmla="*/ 2418496 h 2882520"/>
              <a:gd name="connsiteX86" fmla="*/ 3050274 w 3720618"/>
              <a:gd name="connsiteY86" fmla="*/ 2445791 h 2882520"/>
              <a:gd name="connsiteX87" fmla="*/ 3070746 w 3720618"/>
              <a:gd name="connsiteY87" fmla="*/ 2452615 h 2882520"/>
              <a:gd name="connsiteX88" fmla="*/ 3091218 w 3720618"/>
              <a:gd name="connsiteY88" fmla="*/ 2466263 h 2882520"/>
              <a:gd name="connsiteX89" fmla="*/ 3111689 w 3720618"/>
              <a:gd name="connsiteY89" fmla="*/ 2473087 h 2882520"/>
              <a:gd name="connsiteX90" fmla="*/ 3132161 w 3720618"/>
              <a:gd name="connsiteY90" fmla="*/ 2486735 h 2882520"/>
              <a:gd name="connsiteX91" fmla="*/ 3173104 w 3720618"/>
              <a:gd name="connsiteY91" fmla="*/ 2500382 h 2882520"/>
              <a:gd name="connsiteX92" fmla="*/ 3214048 w 3720618"/>
              <a:gd name="connsiteY92" fmla="*/ 2520854 h 2882520"/>
              <a:gd name="connsiteX93" fmla="*/ 3234519 w 3720618"/>
              <a:gd name="connsiteY93" fmla="*/ 2534502 h 2882520"/>
              <a:gd name="connsiteX94" fmla="*/ 3275463 w 3720618"/>
              <a:gd name="connsiteY94" fmla="*/ 2548149 h 2882520"/>
              <a:gd name="connsiteX95" fmla="*/ 3323230 w 3720618"/>
              <a:gd name="connsiteY95" fmla="*/ 2568621 h 2882520"/>
              <a:gd name="connsiteX96" fmla="*/ 3391469 w 3720618"/>
              <a:gd name="connsiteY96" fmla="*/ 2589093 h 2882520"/>
              <a:gd name="connsiteX97" fmla="*/ 3432412 w 3720618"/>
              <a:gd name="connsiteY97" fmla="*/ 2609564 h 2882520"/>
              <a:gd name="connsiteX98" fmla="*/ 3452883 w 3720618"/>
              <a:gd name="connsiteY98" fmla="*/ 2623212 h 2882520"/>
              <a:gd name="connsiteX99" fmla="*/ 3548418 w 3720618"/>
              <a:gd name="connsiteY99" fmla="*/ 2650508 h 2882520"/>
              <a:gd name="connsiteX100" fmla="*/ 3568889 w 3720618"/>
              <a:gd name="connsiteY100" fmla="*/ 2664155 h 2882520"/>
              <a:gd name="connsiteX101" fmla="*/ 3589361 w 3720618"/>
              <a:gd name="connsiteY101" fmla="*/ 2670979 h 2882520"/>
              <a:gd name="connsiteX102" fmla="*/ 3657600 w 3720618"/>
              <a:gd name="connsiteY102" fmla="*/ 2705099 h 2882520"/>
              <a:gd name="connsiteX103" fmla="*/ 3671248 w 3720618"/>
              <a:gd name="connsiteY103" fmla="*/ 2725570 h 2882520"/>
              <a:gd name="connsiteX104" fmla="*/ 3691719 w 3720618"/>
              <a:gd name="connsiteY104" fmla="*/ 2739218 h 2882520"/>
              <a:gd name="connsiteX105" fmla="*/ 3705367 w 3720618"/>
              <a:gd name="connsiteY105" fmla="*/ 2780161 h 2882520"/>
              <a:gd name="connsiteX106" fmla="*/ 3719015 w 3720618"/>
              <a:gd name="connsiteY106" fmla="*/ 2800633 h 2882520"/>
              <a:gd name="connsiteX107" fmla="*/ 3719015 w 3720618"/>
              <a:gd name="connsiteY107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30907 w 3720618"/>
              <a:gd name="connsiteY46" fmla="*/ 1531391 h 2882520"/>
              <a:gd name="connsiteX47" fmla="*/ 1671851 w 3720618"/>
              <a:gd name="connsiteY47" fmla="*/ 1565511 h 2882520"/>
              <a:gd name="connsiteX48" fmla="*/ 1705970 w 3720618"/>
              <a:gd name="connsiteY48" fmla="*/ 1606454 h 2882520"/>
              <a:gd name="connsiteX49" fmla="*/ 1746913 w 3720618"/>
              <a:gd name="connsiteY49" fmla="*/ 1633749 h 2882520"/>
              <a:gd name="connsiteX50" fmla="*/ 1767385 w 3720618"/>
              <a:gd name="connsiteY50" fmla="*/ 1647397 h 2882520"/>
              <a:gd name="connsiteX51" fmla="*/ 1787857 w 3720618"/>
              <a:gd name="connsiteY51" fmla="*/ 1667869 h 2882520"/>
              <a:gd name="connsiteX52" fmla="*/ 1808328 w 3720618"/>
              <a:gd name="connsiteY52" fmla="*/ 1674693 h 2882520"/>
              <a:gd name="connsiteX53" fmla="*/ 1849271 w 3720618"/>
              <a:gd name="connsiteY53" fmla="*/ 1701988 h 2882520"/>
              <a:gd name="connsiteX54" fmla="*/ 1890215 w 3720618"/>
              <a:gd name="connsiteY54" fmla="*/ 1736108 h 2882520"/>
              <a:gd name="connsiteX55" fmla="*/ 1937982 w 3720618"/>
              <a:gd name="connsiteY55" fmla="*/ 1763403 h 2882520"/>
              <a:gd name="connsiteX56" fmla="*/ 1965277 w 3720618"/>
              <a:gd name="connsiteY56" fmla="*/ 1804346 h 2882520"/>
              <a:gd name="connsiteX57" fmla="*/ 2006221 w 3720618"/>
              <a:gd name="connsiteY57" fmla="*/ 1831642 h 2882520"/>
              <a:gd name="connsiteX58" fmla="*/ 2074460 w 3720618"/>
              <a:gd name="connsiteY58" fmla="*/ 1872585 h 2882520"/>
              <a:gd name="connsiteX59" fmla="*/ 2115403 w 3720618"/>
              <a:gd name="connsiteY59" fmla="*/ 1899881 h 2882520"/>
              <a:gd name="connsiteX60" fmla="*/ 2135874 w 3720618"/>
              <a:gd name="connsiteY60" fmla="*/ 1913529 h 2882520"/>
              <a:gd name="connsiteX61" fmla="*/ 2149522 w 3720618"/>
              <a:gd name="connsiteY61" fmla="*/ 1934000 h 2882520"/>
              <a:gd name="connsiteX62" fmla="*/ 2190466 w 3720618"/>
              <a:gd name="connsiteY62" fmla="*/ 1954472 h 2882520"/>
              <a:gd name="connsiteX63" fmla="*/ 2217761 w 3720618"/>
              <a:gd name="connsiteY63" fmla="*/ 1981767 h 2882520"/>
              <a:gd name="connsiteX64" fmla="*/ 2238233 w 3720618"/>
              <a:gd name="connsiteY64" fmla="*/ 2002239 h 2882520"/>
              <a:gd name="connsiteX65" fmla="*/ 2258704 w 3720618"/>
              <a:gd name="connsiteY65" fmla="*/ 2015887 h 2882520"/>
              <a:gd name="connsiteX66" fmla="*/ 2299648 w 3720618"/>
              <a:gd name="connsiteY66" fmla="*/ 2043182 h 2882520"/>
              <a:gd name="connsiteX67" fmla="*/ 2340591 w 3720618"/>
              <a:gd name="connsiteY67" fmla="*/ 2070478 h 2882520"/>
              <a:gd name="connsiteX68" fmla="*/ 2381534 w 3720618"/>
              <a:gd name="connsiteY68" fmla="*/ 2090949 h 2882520"/>
              <a:gd name="connsiteX69" fmla="*/ 2449773 w 3720618"/>
              <a:gd name="connsiteY69" fmla="*/ 2118245 h 2882520"/>
              <a:gd name="connsiteX70" fmla="*/ 2490716 w 3720618"/>
              <a:gd name="connsiteY70" fmla="*/ 2131893 h 2882520"/>
              <a:gd name="connsiteX71" fmla="*/ 2524836 w 3720618"/>
              <a:gd name="connsiteY71" fmla="*/ 2159188 h 2882520"/>
              <a:gd name="connsiteX72" fmla="*/ 2558955 w 3720618"/>
              <a:gd name="connsiteY72" fmla="*/ 2200132 h 2882520"/>
              <a:gd name="connsiteX73" fmla="*/ 2620370 w 3720618"/>
              <a:gd name="connsiteY73" fmla="*/ 2234251 h 2882520"/>
              <a:gd name="connsiteX74" fmla="*/ 2661313 w 3720618"/>
              <a:gd name="connsiteY74" fmla="*/ 2261546 h 2882520"/>
              <a:gd name="connsiteX75" fmla="*/ 2681785 w 3720618"/>
              <a:gd name="connsiteY75" fmla="*/ 2275194 h 2882520"/>
              <a:gd name="connsiteX76" fmla="*/ 2709080 w 3720618"/>
              <a:gd name="connsiteY76" fmla="*/ 2282018 h 2882520"/>
              <a:gd name="connsiteX77" fmla="*/ 2750024 w 3720618"/>
              <a:gd name="connsiteY77" fmla="*/ 2309314 h 2882520"/>
              <a:gd name="connsiteX78" fmla="*/ 2770495 w 3720618"/>
              <a:gd name="connsiteY78" fmla="*/ 2322961 h 2882520"/>
              <a:gd name="connsiteX79" fmla="*/ 2790967 w 3720618"/>
              <a:gd name="connsiteY79" fmla="*/ 2329785 h 2882520"/>
              <a:gd name="connsiteX80" fmla="*/ 2811439 w 3720618"/>
              <a:gd name="connsiteY80" fmla="*/ 2343433 h 2882520"/>
              <a:gd name="connsiteX81" fmla="*/ 2886501 w 3720618"/>
              <a:gd name="connsiteY81" fmla="*/ 2357081 h 2882520"/>
              <a:gd name="connsiteX82" fmla="*/ 2927445 w 3720618"/>
              <a:gd name="connsiteY82" fmla="*/ 2370729 h 2882520"/>
              <a:gd name="connsiteX83" fmla="*/ 2968388 w 3720618"/>
              <a:gd name="connsiteY83" fmla="*/ 2391200 h 2882520"/>
              <a:gd name="connsiteX84" fmla="*/ 3009331 w 3720618"/>
              <a:gd name="connsiteY84" fmla="*/ 2418496 h 2882520"/>
              <a:gd name="connsiteX85" fmla="*/ 3050274 w 3720618"/>
              <a:gd name="connsiteY85" fmla="*/ 2445791 h 2882520"/>
              <a:gd name="connsiteX86" fmla="*/ 3070746 w 3720618"/>
              <a:gd name="connsiteY86" fmla="*/ 2452615 h 2882520"/>
              <a:gd name="connsiteX87" fmla="*/ 3091218 w 3720618"/>
              <a:gd name="connsiteY87" fmla="*/ 2466263 h 2882520"/>
              <a:gd name="connsiteX88" fmla="*/ 3111689 w 3720618"/>
              <a:gd name="connsiteY88" fmla="*/ 2473087 h 2882520"/>
              <a:gd name="connsiteX89" fmla="*/ 3132161 w 3720618"/>
              <a:gd name="connsiteY89" fmla="*/ 2486735 h 2882520"/>
              <a:gd name="connsiteX90" fmla="*/ 3173104 w 3720618"/>
              <a:gd name="connsiteY90" fmla="*/ 2500382 h 2882520"/>
              <a:gd name="connsiteX91" fmla="*/ 3214048 w 3720618"/>
              <a:gd name="connsiteY91" fmla="*/ 2520854 h 2882520"/>
              <a:gd name="connsiteX92" fmla="*/ 3234519 w 3720618"/>
              <a:gd name="connsiteY92" fmla="*/ 2534502 h 2882520"/>
              <a:gd name="connsiteX93" fmla="*/ 3275463 w 3720618"/>
              <a:gd name="connsiteY93" fmla="*/ 2548149 h 2882520"/>
              <a:gd name="connsiteX94" fmla="*/ 3323230 w 3720618"/>
              <a:gd name="connsiteY94" fmla="*/ 2568621 h 2882520"/>
              <a:gd name="connsiteX95" fmla="*/ 3391469 w 3720618"/>
              <a:gd name="connsiteY95" fmla="*/ 2589093 h 2882520"/>
              <a:gd name="connsiteX96" fmla="*/ 3432412 w 3720618"/>
              <a:gd name="connsiteY96" fmla="*/ 2609564 h 2882520"/>
              <a:gd name="connsiteX97" fmla="*/ 3452883 w 3720618"/>
              <a:gd name="connsiteY97" fmla="*/ 2623212 h 2882520"/>
              <a:gd name="connsiteX98" fmla="*/ 3548418 w 3720618"/>
              <a:gd name="connsiteY98" fmla="*/ 2650508 h 2882520"/>
              <a:gd name="connsiteX99" fmla="*/ 3568889 w 3720618"/>
              <a:gd name="connsiteY99" fmla="*/ 2664155 h 2882520"/>
              <a:gd name="connsiteX100" fmla="*/ 3589361 w 3720618"/>
              <a:gd name="connsiteY100" fmla="*/ 2670979 h 2882520"/>
              <a:gd name="connsiteX101" fmla="*/ 3657600 w 3720618"/>
              <a:gd name="connsiteY101" fmla="*/ 2705099 h 2882520"/>
              <a:gd name="connsiteX102" fmla="*/ 3671248 w 3720618"/>
              <a:gd name="connsiteY102" fmla="*/ 2725570 h 2882520"/>
              <a:gd name="connsiteX103" fmla="*/ 3691719 w 3720618"/>
              <a:gd name="connsiteY103" fmla="*/ 2739218 h 2882520"/>
              <a:gd name="connsiteX104" fmla="*/ 3705367 w 3720618"/>
              <a:gd name="connsiteY104" fmla="*/ 2780161 h 2882520"/>
              <a:gd name="connsiteX105" fmla="*/ 3719015 w 3720618"/>
              <a:gd name="connsiteY105" fmla="*/ 2800633 h 2882520"/>
              <a:gd name="connsiteX106" fmla="*/ 3719015 w 3720618"/>
              <a:gd name="connsiteY106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71851 w 3720618"/>
              <a:gd name="connsiteY46" fmla="*/ 1565511 h 2882520"/>
              <a:gd name="connsiteX47" fmla="*/ 1705970 w 3720618"/>
              <a:gd name="connsiteY47" fmla="*/ 1606454 h 2882520"/>
              <a:gd name="connsiteX48" fmla="*/ 1746913 w 3720618"/>
              <a:gd name="connsiteY48" fmla="*/ 1633749 h 2882520"/>
              <a:gd name="connsiteX49" fmla="*/ 1767385 w 3720618"/>
              <a:gd name="connsiteY49" fmla="*/ 1647397 h 2882520"/>
              <a:gd name="connsiteX50" fmla="*/ 1787857 w 3720618"/>
              <a:gd name="connsiteY50" fmla="*/ 1667869 h 2882520"/>
              <a:gd name="connsiteX51" fmla="*/ 1808328 w 3720618"/>
              <a:gd name="connsiteY51" fmla="*/ 1674693 h 2882520"/>
              <a:gd name="connsiteX52" fmla="*/ 1849271 w 3720618"/>
              <a:gd name="connsiteY52" fmla="*/ 1701988 h 2882520"/>
              <a:gd name="connsiteX53" fmla="*/ 1890215 w 3720618"/>
              <a:gd name="connsiteY53" fmla="*/ 1736108 h 2882520"/>
              <a:gd name="connsiteX54" fmla="*/ 1937982 w 3720618"/>
              <a:gd name="connsiteY54" fmla="*/ 1763403 h 2882520"/>
              <a:gd name="connsiteX55" fmla="*/ 1965277 w 3720618"/>
              <a:gd name="connsiteY55" fmla="*/ 1804346 h 2882520"/>
              <a:gd name="connsiteX56" fmla="*/ 2006221 w 3720618"/>
              <a:gd name="connsiteY56" fmla="*/ 1831642 h 2882520"/>
              <a:gd name="connsiteX57" fmla="*/ 2074460 w 3720618"/>
              <a:gd name="connsiteY57" fmla="*/ 1872585 h 2882520"/>
              <a:gd name="connsiteX58" fmla="*/ 2115403 w 3720618"/>
              <a:gd name="connsiteY58" fmla="*/ 1899881 h 2882520"/>
              <a:gd name="connsiteX59" fmla="*/ 2135874 w 3720618"/>
              <a:gd name="connsiteY59" fmla="*/ 1913529 h 2882520"/>
              <a:gd name="connsiteX60" fmla="*/ 2149522 w 3720618"/>
              <a:gd name="connsiteY60" fmla="*/ 1934000 h 2882520"/>
              <a:gd name="connsiteX61" fmla="*/ 2190466 w 3720618"/>
              <a:gd name="connsiteY61" fmla="*/ 1954472 h 2882520"/>
              <a:gd name="connsiteX62" fmla="*/ 2217761 w 3720618"/>
              <a:gd name="connsiteY62" fmla="*/ 1981767 h 2882520"/>
              <a:gd name="connsiteX63" fmla="*/ 2238233 w 3720618"/>
              <a:gd name="connsiteY63" fmla="*/ 2002239 h 2882520"/>
              <a:gd name="connsiteX64" fmla="*/ 2258704 w 3720618"/>
              <a:gd name="connsiteY64" fmla="*/ 2015887 h 2882520"/>
              <a:gd name="connsiteX65" fmla="*/ 2299648 w 3720618"/>
              <a:gd name="connsiteY65" fmla="*/ 2043182 h 2882520"/>
              <a:gd name="connsiteX66" fmla="*/ 2340591 w 3720618"/>
              <a:gd name="connsiteY66" fmla="*/ 2070478 h 2882520"/>
              <a:gd name="connsiteX67" fmla="*/ 2381534 w 3720618"/>
              <a:gd name="connsiteY67" fmla="*/ 2090949 h 2882520"/>
              <a:gd name="connsiteX68" fmla="*/ 2449773 w 3720618"/>
              <a:gd name="connsiteY68" fmla="*/ 2118245 h 2882520"/>
              <a:gd name="connsiteX69" fmla="*/ 2490716 w 3720618"/>
              <a:gd name="connsiteY69" fmla="*/ 2131893 h 2882520"/>
              <a:gd name="connsiteX70" fmla="*/ 2524836 w 3720618"/>
              <a:gd name="connsiteY70" fmla="*/ 2159188 h 2882520"/>
              <a:gd name="connsiteX71" fmla="*/ 2558955 w 3720618"/>
              <a:gd name="connsiteY71" fmla="*/ 2200132 h 2882520"/>
              <a:gd name="connsiteX72" fmla="*/ 2620370 w 3720618"/>
              <a:gd name="connsiteY72" fmla="*/ 2234251 h 2882520"/>
              <a:gd name="connsiteX73" fmla="*/ 2661313 w 3720618"/>
              <a:gd name="connsiteY73" fmla="*/ 2261546 h 2882520"/>
              <a:gd name="connsiteX74" fmla="*/ 2681785 w 3720618"/>
              <a:gd name="connsiteY74" fmla="*/ 2275194 h 2882520"/>
              <a:gd name="connsiteX75" fmla="*/ 2709080 w 3720618"/>
              <a:gd name="connsiteY75" fmla="*/ 2282018 h 2882520"/>
              <a:gd name="connsiteX76" fmla="*/ 2750024 w 3720618"/>
              <a:gd name="connsiteY76" fmla="*/ 2309314 h 2882520"/>
              <a:gd name="connsiteX77" fmla="*/ 2770495 w 3720618"/>
              <a:gd name="connsiteY77" fmla="*/ 2322961 h 2882520"/>
              <a:gd name="connsiteX78" fmla="*/ 2790967 w 3720618"/>
              <a:gd name="connsiteY78" fmla="*/ 2329785 h 2882520"/>
              <a:gd name="connsiteX79" fmla="*/ 2811439 w 3720618"/>
              <a:gd name="connsiteY79" fmla="*/ 2343433 h 2882520"/>
              <a:gd name="connsiteX80" fmla="*/ 2886501 w 3720618"/>
              <a:gd name="connsiteY80" fmla="*/ 2357081 h 2882520"/>
              <a:gd name="connsiteX81" fmla="*/ 2927445 w 3720618"/>
              <a:gd name="connsiteY81" fmla="*/ 2370729 h 2882520"/>
              <a:gd name="connsiteX82" fmla="*/ 2968388 w 3720618"/>
              <a:gd name="connsiteY82" fmla="*/ 2391200 h 2882520"/>
              <a:gd name="connsiteX83" fmla="*/ 3009331 w 3720618"/>
              <a:gd name="connsiteY83" fmla="*/ 2418496 h 2882520"/>
              <a:gd name="connsiteX84" fmla="*/ 3050274 w 3720618"/>
              <a:gd name="connsiteY84" fmla="*/ 2445791 h 2882520"/>
              <a:gd name="connsiteX85" fmla="*/ 3070746 w 3720618"/>
              <a:gd name="connsiteY85" fmla="*/ 2452615 h 2882520"/>
              <a:gd name="connsiteX86" fmla="*/ 3091218 w 3720618"/>
              <a:gd name="connsiteY86" fmla="*/ 2466263 h 2882520"/>
              <a:gd name="connsiteX87" fmla="*/ 3111689 w 3720618"/>
              <a:gd name="connsiteY87" fmla="*/ 2473087 h 2882520"/>
              <a:gd name="connsiteX88" fmla="*/ 3132161 w 3720618"/>
              <a:gd name="connsiteY88" fmla="*/ 2486735 h 2882520"/>
              <a:gd name="connsiteX89" fmla="*/ 3173104 w 3720618"/>
              <a:gd name="connsiteY89" fmla="*/ 2500382 h 2882520"/>
              <a:gd name="connsiteX90" fmla="*/ 3214048 w 3720618"/>
              <a:gd name="connsiteY90" fmla="*/ 2520854 h 2882520"/>
              <a:gd name="connsiteX91" fmla="*/ 3234519 w 3720618"/>
              <a:gd name="connsiteY91" fmla="*/ 2534502 h 2882520"/>
              <a:gd name="connsiteX92" fmla="*/ 3275463 w 3720618"/>
              <a:gd name="connsiteY92" fmla="*/ 2548149 h 2882520"/>
              <a:gd name="connsiteX93" fmla="*/ 3323230 w 3720618"/>
              <a:gd name="connsiteY93" fmla="*/ 2568621 h 2882520"/>
              <a:gd name="connsiteX94" fmla="*/ 3391469 w 3720618"/>
              <a:gd name="connsiteY94" fmla="*/ 2589093 h 2882520"/>
              <a:gd name="connsiteX95" fmla="*/ 3432412 w 3720618"/>
              <a:gd name="connsiteY95" fmla="*/ 2609564 h 2882520"/>
              <a:gd name="connsiteX96" fmla="*/ 3452883 w 3720618"/>
              <a:gd name="connsiteY96" fmla="*/ 2623212 h 2882520"/>
              <a:gd name="connsiteX97" fmla="*/ 3548418 w 3720618"/>
              <a:gd name="connsiteY97" fmla="*/ 2650508 h 2882520"/>
              <a:gd name="connsiteX98" fmla="*/ 3568889 w 3720618"/>
              <a:gd name="connsiteY98" fmla="*/ 2664155 h 2882520"/>
              <a:gd name="connsiteX99" fmla="*/ 3589361 w 3720618"/>
              <a:gd name="connsiteY99" fmla="*/ 2670979 h 2882520"/>
              <a:gd name="connsiteX100" fmla="*/ 3657600 w 3720618"/>
              <a:gd name="connsiteY100" fmla="*/ 2705099 h 2882520"/>
              <a:gd name="connsiteX101" fmla="*/ 3671248 w 3720618"/>
              <a:gd name="connsiteY101" fmla="*/ 2725570 h 2882520"/>
              <a:gd name="connsiteX102" fmla="*/ 3691719 w 3720618"/>
              <a:gd name="connsiteY102" fmla="*/ 2739218 h 2882520"/>
              <a:gd name="connsiteX103" fmla="*/ 3705367 w 3720618"/>
              <a:gd name="connsiteY103" fmla="*/ 2780161 h 2882520"/>
              <a:gd name="connsiteX104" fmla="*/ 3719015 w 3720618"/>
              <a:gd name="connsiteY104" fmla="*/ 2800633 h 2882520"/>
              <a:gd name="connsiteX105" fmla="*/ 3719015 w 3720618"/>
              <a:gd name="connsiteY105" fmla="*/ 2882520 h 2882520"/>
              <a:gd name="connsiteX0" fmla="*/ 0 w 3720618"/>
              <a:gd name="connsiteY0" fmla="*/ 9666 h 2882520"/>
              <a:gd name="connsiteX1" fmla="*/ 388961 w 3720618"/>
              <a:gd name="connsiteY1" fmla="*/ 9666 h 2882520"/>
              <a:gd name="connsiteX2" fmla="*/ 443552 w 3720618"/>
              <a:gd name="connsiteY2" fmla="*/ 23314 h 2882520"/>
              <a:gd name="connsiteX3" fmla="*/ 484495 w 3720618"/>
              <a:gd name="connsiteY3" fmla="*/ 50609 h 2882520"/>
              <a:gd name="connsiteX4" fmla="*/ 491319 w 3720618"/>
              <a:gd name="connsiteY4" fmla="*/ 71081 h 2882520"/>
              <a:gd name="connsiteX5" fmla="*/ 532263 w 3720618"/>
              <a:gd name="connsiteY5" fmla="*/ 98376 h 2882520"/>
              <a:gd name="connsiteX6" fmla="*/ 545910 w 3720618"/>
              <a:gd name="connsiteY6" fmla="*/ 139320 h 2882520"/>
              <a:gd name="connsiteX7" fmla="*/ 552734 w 3720618"/>
              <a:gd name="connsiteY7" fmla="*/ 173439 h 2882520"/>
              <a:gd name="connsiteX8" fmla="*/ 566382 w 3720618"/>
              <a:gd name="connsiteY8" fmla="*/ 214382 h 2882520"/>
              <a:gd name="connsiteX9" fmla="*/ 573206 w 3720618"/>
              <a:gd name="connsiteY9" fmla="*/ 234854 h 2882520"/>
              <a:gd name="connsiteX10" fmla="*/ 586854 w 3720618"/>
              <a:gd name="connsiteY10" fmla="*/ 275797 h 2882520"/>
              <a:gd name="connsiteX11" fmla="*/ 600501 w 3720618"/>
              <a:gd name="connsiteY11" fmla="*/ 296269 h 2882520"/>
              <a:gd name="connsiteX12" fmla="*/ 607325 w 3720618"/>
              <a:gd name="connsiteY12" fmla="*/ 316740 h 2882520"/>
              <a:gd name="connsiteX13" fmla="*/ 655092 w 3720618"/>
              <a:gd name="connsiteY13" fmla="*/ 371332 h 2882520"/>
              <a:gd name="connsiteX14" fmla="*/ 723331 w 3720618"/>
              <a:gd name="connsiteY14" fmla="*/ 480514 h 2882520"/>
              <a:gd name="connsiteX15" fmla="*/ 736979 w 3720618"/>
              <a:gd name="connsiteY15" fmla="*/ 500985 h 2882520"/>
              <a:gd name="connsiteX16" fmla="*/ 757451 w 3720618"/>
              <a:gd name="connsiteY16" fmla="*/ 541929 h 2882520"/>
              <a:gd name="connsiteX17" fmla="*/ 771098 w 3720618"/>
              <a:gd name="connsiteY17" fmla="*/ 569224 h 2882520"/>
              <a:gd name="connsiteX18" fmla="*/ 812042 w 3720618"/>
              <a:gd name="connsiteY18" fmla="*/ 603343 h 2882520"/>
              <a:gd name="connsiteX19" fmla="*/ 859809 w 3720618"/>
              <a:gd name="connsiteY19" fmla="*/ 664758 h 2882520"/>
              <a:gd name="connsiteX20" fmla="*/ 873457 w 3720618"/>
              <a:gd name="connsiteY20" fmla="*/ 692054 h 2882520"/>
              <a:gd name="connsiteX21" fmla="*/ 914400 w 3720618"/>
              <a:gd name="connsiteY21" fmla="*/ 732997 h 2882520"/>
              <a:gd name="connsiteX22" fmla="*/ 948519 w 3720618"/>
              <a:gd name="connsiteY22" fmla="*/ 760293 h 2882520"/>
              <a:gd name="connsiteX23" fmla="*/ 975815 w 3720618"/>
              <a:gd name="connsiteY23" fmla="*/ 801236 h 2882520"/>
              <a:gd name="connsiteX24" fmla="*/ 1003110 w 3720618"/>
              <a:gd name="connsiteY24" fmla="*/ 842179 h 2882520"/>
              <a:gd name="connsiteX25" fmla="*/ 1016758 w 3720618"/>
              <a:gd name="connsiteY25" fmla="*/ 862651 h 2882520"/>
              <a:gd name="connsiteX26" fmla="*/ 1030406 w 3720618"/>
              <a:gd name="connsiteY26" fmla="*/ 883123 h 2882520"/>
              <a:gd name="connsiteX27" fmla="*/ 1050877 w 3720618"/>
              <a:gd name="connsiteY27" fmla="*/ 903594 h 2882520"/>
              <a:gd name="connsiteX28" fmla="*/ 1078173 w 3720618"/>
              <a:gd name="connsiteY28" fmla="*/ 944537 h 2882520"/>
              <a:gd name="connsiteX29" fmla="*/ 1105469 w 3720618"/>
              <a:gd name="connsiteY29" fmla="*/ 985481 h 2882520"/>
              <a:gd name="connsiteX30" fmla="*/ 1132764 w 3720618"/>
              <a:gd name="connsiteY30" fmla="*/ 1026424 h 2882520"/>
              <a:gd name="connsiteX31" fmla="*/ 1153236 w 3720618"/>
              <a:gd name="connsiteY31" fmla="*/ 1040072 h 2882520"/>
              <a:gd name="connsiteX32" fmla="*/ 1160060 w 3720618"/>
              <a:gd name="connsiteY32" fmla="*/ 1060543 h 2882520"/>
              <a:gd name="connsiteX33" fmla="*/ 1187355 w 3720618"/>
              <a:gd name="connsiteY33" fmla="*/ 1101487 h 2882520"/>
              <a:gd name="connsiteX34" fmla="*/ 1207827 w 3720618"/>
              <a:gd name="connsiteY34" fmla="*/ 1142430 h 2882520"/>
              <a:gd name="connsiteX35" fmla="*/ 1214651 w 3720618"/>
              <a:gd name="connsiteY35" fmla="*/ 1162902 h 2882520"/>
              <a:gd name="connsiteX36" fmla="*/ 1255594 w 3720618"/>
              <a:gd name="connsiteY36" fmla="*/ 1183373 h 2882520"/>
              <a:gd name="connsiteX37" fmla="*/ 1269242 w 3720618"/>
              <a:gd name="connsiteY37" fmla="*/ 1203845 h 2882520"/>
              <a:gd name="connsiteX38" fmla="*/ 1310185 w 3720618"/>
              <a:gd name="connsiteY38" fmla="*/ 1231140 h 2882520"/>
              <a:gd name="connsiteX39" fmla="*/ 1330657 w 3720618"/>
              <a:gd name="connsiteY39" fmla="*/ 1244788 h 2882520"/>
              <a:gd name="connsiteX40" fmla="*/ 1371600 w 3720618"/>
              <a:gd name="connsiteY40" fmla="*/ 1278908 h 2882520"/>
              <a:gd name="connsiteX41" fmla="*/ 1385248 w 3720618"/>
              <a:gd name="connsiteY41" fmla="*/ 1299379 h 2882520"/>
              <a:gd name="connsiteX42" fmla="*/ 1405719 w 3720618"/>
              <a:gd name="connsiteY42" fmla="*/ 1313027 h 2882520"/>
              <a:gd name="connsiteX43" fmla="*/ 1521725 w 3720618"/>
              <a:gd name="connsiteY43" fmla="*/ 1429033 h 2882520"/>
              <a:gd name="connsiteX44" fmla="*/ 1542197 w 3720618"/>
              <a:gd name="connsiteY44" fmla="*/ 1449505 h 2882520"/>
              <a:gd name="connsiteX45" fmla="*/ 1617260 w 3720618"/>
              <a:gd name="connsiteY45" fmla="*/ 1510920 h 2882520"/>
              <a:gd name="connsiteX46" fmla="*/ 1671851 w 3720618"/>
              <a:gd name="connsiteY46" fmla="*/ 1565511 h 2882520"/>
              <a:gd name="connsiteX47" fmla="*/ 1746913 w 3720618"/>
              <a:gd name="connsiteY47" fmla="*/ 1633749 h 2882520"/>
              <a:gd name="connsiteX48" fmla="*/ 1767385 w 3720618"/>
              <a:gd name="connsiteY48" fmla="*/ 1647397 h 2882520"/>
              <a:gd name="connsiteX49" fmla="*/ 1787857 w 3720618"/>
              <a:gd name="connsiteY49" fmla="*/ 1667869 h 2882520"/>
              <a:gd name="connsiteX50" fmla="*/ 1808328 w 3720618"/>
              <a:gd name="connsiteY50" fmla="*/ 1674693 h 2882520"/>
              <a:gd name="connsiteX51" fmla="*/ 1849271 w 3720618"/>
              <a:gd name="connsiteY51" fmla="*/ 1701988 h 2882520"/>
              <a:gd name="connsiteX52" fmla="*/ 1890215 w 3720618"/>
              <a:gd name="connsiteY52" fmla="*/ 1736108 h 2882520"/>
              <a:gd name="connsiteX53" fmla="*/ 1937982 w 3720618"/>
              <a:gd name="connsiteY53" fmla="*/ 1763403 h 2882520"/>
              <a:gd name="connsiteX54" fmla="*/ 1965277 w 3720618"/>
              <a:gd name="connsiteY54" fmla="*/ 1804346 h 2882520"/>
              <a:gd name="connsiteX55" fmla="*/ 2006221 w 3720618"/>
              <a:gd name="connsiteY55" fmla="*/ 1831642 h 2882520"/>
              <a:gd name="connsiteX56" fmla="*/ 2074460 w 3720618"/>
              <a:gd name="connsiteY56" fmla="*/ 1872585 h 2882520"/>
              <a:gd name="connsiteX57" fmla="*/ 2115403 w 3720618"/>
              <a:gd name="connsiteY57" fmla="*/ 1899881 h 2882520"/>
              <a:gd name="connsiteX58" fmla="*/ 2135874 w 3720618"/>
              <a:gd name="connsiteY58" fmla="*/ 1913529 h 2882520"/>
              <a:gd name="connsiteX59" fmla="*/ 2149522 w 3720618"/>
              <a:gd name="connsiteY59" fmla="*/ 1934000 h 2882520"/>
              <a:gd name="connsiteX60" fmla="*/ 2190466 w 3720618"/>
              <a:gd name="connsiteY60" fmla="*/ 1954472 h 2882520"/>
              <a:gd name="connsiteX61" fmla="*/ 2217761 w 3720618"/>
              <a:gd name="connsiteY61" fmla="*/ 1981767 h 2882520"/>
              <a:gd name="connsiteX62" fmla="*/ 2238233 w 3720618"/>
              <a:gd name="connsiteY62" fmla="*/ 2002239 h 2882520"/>
              <a:gd name="connsiteX63" fmla="*/ 2258704 w 3720618"/>
              <a:gd name="connsiteY63" fmla="*/ 2015887 h 2882520"/>
              <a:gd name="connsiteX64" fmla="*/ 2299648 w 3720618"/>
              <a:gd name="connsiteY64" fmla="*/ 2043182 h 2882520"/>
              <a:gd name="connsiteX65" fmla="*/ 2340591 w 3720618"/>
              <a:gd name="connsiteY65" fmla="*/ 2070478 h 2882520"/>
              <a:gd name="connsiteX66" fmla="*/ 2381534 w 3720618"/>
              <a:gd name="connsiteY66" fmla="*/ 2090949 h 2882520"/>
              <a:gd name="connsiteX67" fmla="*/ 2449773 w 3720618"/>
              <a:gd name="connsiteY67" fmla="*/ 2118245 h 2882520"/>
              <a:gd name="connsiteX68" fmla="*/ 2490716 w 3720618"/>
              <a:gd name="connsiteY68" fmla="*/ 2131893 h 2882520"/>
              <a:gd name="connsiteX69" fmla="*/ 2524836 w 3720618"/>
              <a:gd name="connsiteY69" fmla="*/ 2159188 h 2882520"/>
              <a:gd name="connsiteX70" fmla="*/ 2558955 w 3720618"/>
              <a:gd name="connsiteY70" fmla="*/ 2200132 h 2882520"/>
              <a:gd name="connsiteX71" fmla="*/ 2620370 w 3720618"/>
              <a:gd name="connsiteY71" fmla="*/ 2234251 h 2882520"/>
              <a:gd name="connsiteX72" fmla="*/ 2661313 w 3720618"/>
              <a:gd name="connsiteY72" fmla="*/ 2261546 h 2882520"/>
              <a:gd name="connsiteX73" fmla="*/ 2681785 w 3720618"/>
              <a:gd name="connsiteY73" fmla="*/ 2275194 h 2882520"/>
              <a:gd name="connsiteX74" fmla="*/ 2709080 w 3720618"/>
              <a:gd name="connsiteY74" fmla="*/ 2282018 h 2882520"/>
              <a:gd name="connsiteX75" fmla="*/ 2750024 w 3720618"/>
              <a:gd name="connsiteY75" fmla="*/ 2309314 h 2882520"/>
              <a:gd name="connsiteX76" fmla="*/ 2770495 w 3720618"/>
              <a:gd name="connsiteY76" fmla="*/ 2322961 h 2882520"/>
              <a:gd name="connsiteX77" fmla="*/ 2790967 w 3720618"/>
              <a:gd name="connsiteY77" fmla="*/ 2329785 h 2882520"/>
              <a:gd name="connsiteX78" fmla="*/ 2811439 w 3720618"/>
              <a:gd name="connsiteY78" fmla="*/ 2343433 h 2882520"/>
              <a:gd name="connsiteX79" fmla="*/ 2886501 w 3720618"/>
              <a:gd name="connsiteY79" fmla="*/ 2357081 h 2882520"/>
              <a:gd name="connsiteX80" fmla="*/ 2927445 w 3720618"/>
              <a:gd name="connsiteY80" fmla="*/ 2370729 h 2882520"/>
              <a:gd name="connsiteX81" fmla="*/ 2968388 w 3720618"/>
              <a:gd name="connsiteY81" fmla="*/ 2391200 h 2882520"/>
              <a:gd name="connsiteX82" fmla="*/ 3009331 w 3720618"/>
              <a:gd name="connsiteY82" fmla="*/ 2418496 h 2882520"/>
              <a:gd name="connsiteX83" fmla="*/ 3050274 w 3720618"/>
              <a:gd name="connsiteY83" fmla="*/ 2445791 h 2882520"/>
              <a:gd name="connsiteX84" fmla="*/ 3070746 w 3720618"/>
              <a:gd name="connsiteY84" fmla="*/ 2452615 h 2882520"/>
              <a:gd name="connsiteX85" fmla="*/ 3091218 w 3720618"/>
              <a:gd name="connsiteY85" fmla="*/ 2466263 h 2882520"/>
              <a:gd name="connsiteX86" fmla="*/ 3111689 w 3720618"/>
              <a:gd name="connsiteY86" fmla="*/ 2473087 h 2882520"/>
              <a:gd name="connsiteX87" fmla="*/ 3132161 w 3720618"/>
              <a:gd name="connsiteY87" fmla="*/ 2486735 h 2882520"/>
              <a:gd name="connsiteX88" fmla="*/ 3173104 w 3720618"/>
              <a:gd name="connsiteY88" fmla="*/ 2500382 h 2882520"/>
              <a:gd name="connsiteX89" fmla="*/ 3214048 w 3720618"/>
              <a:gd name="connsiteY89" fmla="*/ 2520854 h 2882520"/>
              <a:gd name="connsiteX90" fmla="*/ 3234519 w 3720618"/>
              <a:gd name="connsiteY90" fmla="*/ 2534502 h 2882520"/>
              <a:gd name="connsiteX91" fmla="*/ 3275463 w 3720618"/>
              <a:gd name="connsiteY91" fmla="*/ 2548149 h 2882520"/>
              <a:gd name="connsiteX92" fmla="*/ 3323230 w 3720618"/>
              <a:gd name="connsiteY92" fmla="*/ 2568621 h 2882520"/>
              <a:gd name="connsiteX93" fmla="*/ 3391469 w 3720618"/>
              <a:gd name="connsiteY93" fmla="*/ 2589093 h 2882520"/>
              <a:gd name="connsiteX94" fmla="*/ 3432412 w 3720618"/>
              <a:gd name="connsiteY94" fmla="*/ 2609564 h 2882520"/>
              <a:gd name="connsiteX95" fmla="*/ 3452883 w 3720618"/>
              <a:gd name="connsiteY95" fmla="*/ 2623212 h 2882520"/>
              <a:gd name="connsiteX96" fmla="*/ 3548418 w 3720618"/>
              <a:gd name="connsiteY96" fmla="*/ 2650508 h 2882520"/>
              <a:gd name="connsiteX97" fmla="*/ 3568889 w 3720618"/>
              <a:gd name="connsiteY97" fmla="*/ 2664155 h 2882520"/>
              <a:gd name="connsiteX98" fmla="*/ 3589361 w 3720618"/>
              <a:gd name="connsiteY98" fmla="*/ 2670979 h 2882520"/>
              <a:gd name="connsiteX99" fmla="*/ 3657600 w 3720618"/>
              <a:gd name="connsiteY99" fmla="*/ 2705099 h 2882520"/>
              <a:gd name="connsiteX100" fmla="*/ 3671248 w 3720618"/>
              <a:gd name="connsiteY100" fmla="*/ 2725570 h 2882520"/>
              <a:gd name="connsiteX101" fmla="*/ 3691719 w 3720618"/>
              <a:gd name="connsiteY101" fmla="*/ 2739218 h 2882520"/>
              <a:gd name="connsiteX102" fmla="*/ 3705367 w 3720618"/>
              <a:gd name="connsiteY102" fmla="*/ 2780161 h 2882520"/>
              <a:gd name="connsiteX103" fmla="*/ 3719015 w 3720618"/>
              <a:gd name="connsiteY103" fmla="*/ 2800633 h 2882520"/>
              <a:gd name="connsiteX104" fmla="*/ 3719015 w 3720618"/>
              <a:gd name="connsiteY104" fmla="*/ 2882520 h 2882520"/>
              <a:gd name="connsiteX0" fmla="*/ 0 w 3720562"/>
              <a:gd name="connsiteY0" fmla="*/ 9666 h 2887282"/>
              <a:gd name="connsiteX1" fmla="*/ 388961 w 3720562"/>
              <a:gd name="connsiteY1" fmla="*/ 9666 h 2887282"/>
              <a:gd name="connsiteX2" fmla="*/ 443552 w 3720562"/>
              <a:gd name="connsiteY2" fmla="*/ 23314 h 2887282"/>
              <a:gd name="connsiteX3" fmla="*/ 484495 w 3720562"/>
              <a:gd name="connsiteY3" fmla="*/ 50609 h 2887282"/>
              <a:gd name="connsiteX4" fmla="*/ 491319 w 3720562"/>
              <a:gd name="connsiteY4" fmla="*/ 71081 h 2887282"/>
              <a:gd name="connsiteX5" fmla="*/ 532263 w 3720562"/>
              <a:gd name="connsiteY5" fmla="*/ 98376 h 2887282"/>
              <a:gd name="connsiteX6" fmla="*/ 545910 w 3720562"/>
              <a:gd name="connsiteY6" fmla="*/ 139320 h 2887282"/>
              <a:gd name="connsiteX7" fmla="*/ 552734 w 3720562"/>
              <a:gd name="connsiteY7" fmla="*/ 173439 h 2887282"/>
              <a:gd name="connsiteX8" fmla="*/ 566382 w 3720562"/>
              <a:gd name="connsiteY8" fmla="*/ 214382 h 2887282"/>
              <a:gd name="connsiteX9" fmla="*/ 573206 w 3720562"/>
              <a:gd name="connsiteY9" fmla="*/ 234854 h 2887282"/>
              <a:gd name="connsiteX10" fmla="*/ 586854 w 3720562"/>
              <a:gd name="connsiteY10" fmla="*/ 275797 h 2887282"/>
              <a:gd name="connsiteX11" fmla="*/ 600501 w 3720562"/>
              <a:gd name="connsiteY11" fmla="*/ 296269 h 2887282"/>
              <a:gd name="connsiteX12" fmla="*/ 607325 w 3720562"/>
              <a:gd name="connsiteY12" fmla="*/ 316740 h 2887282"/>
              <a:gd name="connsiteX13" fmla="*/ 655092 w 3720562"/>
              <a:gd name="connsiteY13" fmla="*/ 371332 h 2887282"/>
              <a:gd name="connsiteX14" fmla="*/ 723331 w 3720562"/>
              <a:gd name="connsiteY14" fmla="*/ 480514 h 2887282"/>
              <a:gd name="connsiteX15" fmla="*/ 736979 w 3720562"/>
              <a:gd name="connsiteY15" fmla="*/ 500985 h 2887282"/>
              <a:gd name="connsiteX16" fmla="*/ 757451 w 3720562"/>
              <a:gd name="connsiteY16" fmla="*/ 541929 h 2887282"/>
              <a:gd name="connsiteX17" fmla="*/ 771098 w 3720562"/>
              <a:gd name="connsiteY17" fmla="*/ 569224 h 2887282"/>
              <a:gd name="connsiteX18" fmla="*/ 812042 w 3720562"/>
              <a:gd name="connsiteY18" fmla="*/ 603343 h 2887282"/>
              <a:gd name="connsiteX19" fmla="*/ 859809 w 3720562"/>
              <a:gd name="connsiteY19" fmla="*/ 664758 h 2887282"/>
              <a:gd name="connsiteX20" fmla="*/ 873457 w 3720562"/>
              <a:gd name="connsiteY20" fmla="*/ 692054 h 2887282"/>
              <a:gd name="connsiteX21" fmla="*/ 914400 w 3720562"/>
              <a:gd name="connsiteY21" fmla="*/ 732997 h 2887282"/>
              <a:gd name="connsiteX22" fmla="*/ 948519 w 3720562"/>
              <a:gd name="connsiteY22" fmla="*/ 760293 h 2887282"/>
              <a:gd name="connsiteX23" fmla="*/ 975815 w 3720562"/>
              <a:gd name="connsiteY23" fmla="*/ 801236 h 2887282"/>
              <a:gd name="connsiteX24" fmla="*/ 1003110 w 3720562"/>
              <a:gd name="connsiteY24" fmla="*/ 842179 h 2887282"/>
              <a:gd name="connsiteX25" fmla="*/ 1016758 w 3720562"/>
              <a:gd name="connsiteY25" fmla="*/ 862651 h 2887282"/>
              <a:gd name="connsiteX26" fmla="*/ 1030406 w 3720562"/>
              <a:gd name="connsiteY26" fmla="*/ 883123 h 2887282"/>
              <a:gd name="connsiteX27" fmla="*/ 1050877 w 3720562"/>
              <a:gd name="connsiteY27" fmla="*/ 903594 h 2887282"/>
              <a:gd name="connsiteX28" fmla="*/ 1078173 w 3720562"/>
              <a:gd name="connsiteY28" fmla="*/ 944537 h 2887282"/>
              <a:gd name="connsiteX29" fmla="*/ 1105469 w 3720562"/>
              <a:gd name="connsiteY29" fmla="*/ 985481 h 2887282"/>
              <a:gd name="connsiteX30" fmla="*/ 1132764 w 3720562"/>
              <a:gd name="connsiteY30" fmla="*/ 1026424 h 2887282"/>
              <a:gd name="connsiteX31" fmla="*/ 1153236 w 3720562"/>
              <a:gd name="connsiteY31" fmla="*/ 1040072 h 2887282"/>
              <a:gd name="connsiteX32" fmla="*/ 1160060 w 3720562"/>
              <a:gd name="connsiteY32" fmla="*/ 1060543 h 2887282"/>
              <a:gd name="connsiteX33" fmla="*/ 1187355 w 3720562"/>
              <a:gd name="connsiteY33" fmla="*/ 1101487 h 2887282"/>
              <a:gd name="connsiteX34" fmla="*/ 1207827 w 3720562"/>
              <a:gd name="connsiteY34" fmla="*/ 1142430 h 2887282"/>
              <a:gd name="connsiteX35" fmla="*/ 1214651 w 3720562"/>
              <a:gd name="connsiteY35" fmla="*/ 1162902 h 2887282"/>
              <a:gd name="connsiteX36" fmla="*/ 1255594 w 3720562"/>
              <a:gd name="connsiteY36" fmla="*/ 1183373 h 2887282"/>
              <a:gd name="connsiteX37" fmla="*/ 1269242 w 3720562"/>
              <a:gd name="connsiteY37" fmla="*/ 1203845 h 2887282"/>
              <a:gd name="connsiteX38" fmla="*/ 1310185 w 3720562"/>
              <a:gd name="connsiteY38" fmla="*/ 1231140 h 2887282"/>
              <a:gd name="connsiteX39" fmla="*/ 1330657 w 3720562"/>
              <a:gd name="connsiteY39" fmla="*/ 1244788 h 2887282"/>
              <a:gd name="connsiteX40" fmla="*/ 1371600 w 3720562"/>
              <a:gd name="connsiteY40" fmla="*/ 1278908 h 2887282"/>
              <a:gd name="connsiteX41" fmla="*/ 1385248 w 3720562"/>
              <a:gd name="connsiteY41" fmla="*/ 1299379 h 2887282"/>
              <a:gd name="connsiteX42" fmla="*/ 1405719 w 3720562"/>
              <a:gd name="connsiteY42" fmla="*/ 1313027 h 2887282"/>
              <a:gd name="connsiteX43" fmla="*/ 1521725 w 3720562"/>
              <a:gd name="connsiteY43" fmla="*/ 1429033 h 2887282"/>
              <a:gd name="connsiteX44" fmla="*/ 1542197 w 3720562"/>
              <a:gd name="connsiteY44" fmla="*/ 1449505 h 2887282"/>
              <a:gd name="connsiteX45" fmla="*/ 1617260 w 3720562"/>
              <a:gd name="connsiteY45" fmla="*/ 1510920 h 2887282"/>
              <a:gd name="connsiteX46" fmla="*/ 1671851 w 3720562"/>
              <a:gd name="connsiteY46" fmla="*/ 1565511 h 2887282"/>
              <a:gd name="connsiteX47" fmla="*/ 1746913 w 3720562"/>
              <a:gd name="connsiteY47" fmla="*/ 1633749 h 2887282"/>
              <a:gd name="connsiteX48" fmla="*/ 1767385 w 3720562"/>
              <a:gd name="connsiteY48" fmla="*/ 1647397 h 2887282"/>
              <a:gd name="connsiteX49" fmla="*/ 1787857 w 3720562"/>
              <a:gd name="connsiteY49" fmla="*/ 1667869 h 2887282"/>
              <a:gd name="connsiteX50" fmla="*/ 1808328 w 3720562"/>
              <a:gd name="connsiteY50" fmla="*/ 1674693 h 2887282"/>
              <a:gd name="connsiteX51" fmla="*/ 1849271 w 3720562"/>
              <a:gd name="connsiteY51" fmla="*/ 1701988 h 2887282"/>
              <a:gd name="connsiteX52" fmla="*/ 1890215 w 3720562"/>
              <a:gd name="connsiteY52" fmla="*/ 1736108 h 2887282"/>
              <a:gd name="connsiteX53" fmla="*/ 1937982 w 3720562"/>
              <a:gd name="connsiteY53" fmla="*/ 1763403 h 2887282"/>
              <a:gd name="connsiteX54" fmla="*/ 1965277 w 3720562"/>
              <a:gd name="connsiteY54" fmla="*/ 1804346 h 2887282"/>
              <a:gd name="connsiteX55" fmla="*/ 2006221 w 3720562"/>
              <a:gd name="connsiteY55" fmla="*/ 1831642 h 2887282"/>
              <a:gd name="connsiteX56" fmla="*/ 2074460 w 3720562"/>
              <a:gd name="connsiteY56" fmla="*/ 1872585 h 2887282"/>
              <a:gd name="connsiteX57" fmla="*/ 2115403 w 3720562"/>
              <a:gd name="connsiteY57" fmla="*/ 1899881 h 2887282"/>
              <a:gd name="connsiteX58" fmla="*/ 2135874 w 3720562"/>
              <a:gd name="connsiteY58" fmla="*/ 1913529 h 2887282"/>
              <a:gd name="connsiteX59" fmla="*/ 2149522 w 3720562"/>
              <a:gd name="connsiteY59" fmla="*/ 1934000 h 2887282"/>
              <a:gd name="connsiteX60" fmla="*/ 2190466 w 3720562"/>
              <a:gd name="connsiteY60" fmla="*/ 1954472 h 2887282"/>
              <a:gd name="connsiteX61" fmla="*/ 2217761 w 3720562"/>
              <a:gd name="connsiteY61" fmla="*/ 1981767 h 2887282"/>
              <a:gd name="connsiteX62" fmla="*/ 2238233 w 3720562"/>
              <a:gd name="connsiteY62" fmla="*/ 2002239 h 2887282"/>
              <a:gd name="connsiteX63" fmla="*/ 2258704 w 3720562"/>
              <a:gd name="connsiteY63" fmla="*/ 2015887 h 2887282"/>
              <a:gd name="connsiteX64" fmla="*/ 2299648 w 3720562"/>
              <a:gd name="connsiteY64" fmla="*/ 2043182 h 2887282"/>
              <a:gd name="connsiteX65" fmla="*/ 2340591 w 3720562"/>
              <a:gd name="connsiteY65" fmla="*/ 2070478 h 2887282"/>
              <a:gd name="connsiteX66" fmla="*/ 2381534 w 3720562"/>
              <a:gd name="connsiteY66" fmla="*/ 2090949 h 2887282"/>
              <a:gd name="connsiteX67" fmla="*/ 2449773 w 3720562"/>
              <a:gd name="connsiteY67" fmla="*/ 2118245 h 2887282"/>
              <a:gd name="connsiteX68" fmla="*/ 2490716 w 3720562"/>
              <a:gd name="connsiteY68" fmla="*/ 2131893 h 2887282"/>
              <a:gd name="connsiteX69" fmla="*/ 2524836 w 3720562"/>
              <a:gd name="connsiteY69" fmla="*/ 2159188 h 2887282"/>
              <a:gd name="connsiteX70" fmla="*/ 2558955 w 3720562"/>
              <a:gd name="connsiteY70" fmla="*/ 2200132 h 2887282"/>
              <a:gd name="connsiteX71" fmla="*/ 2620370 w 3720562"/>
              <a:gd name="connsiteY71" fmla="*/ 2234251 h 2887282"/>
              <a:gd name="connsiteX72" fmla="*/ 2661313 w 3720562"/>
              <a:gd name="connsiteY72" fmla="*/ 2261546 h 2887282"/>
              <a:gd name="connsiteX73" fmla="*/ 2681785 w 3720562"/>
              <a:gd name="connsiteY73" fmla="*/ 2275194 h 2887282"/>
              <a:gd name="connsiteX74" fmla="*/ 2709080 w 3720562"/>
              <a:gd name="connsiteY74" fmla="*/ 2282018 h 2887282"/>
              <a:gd name="connsiteX75" fmla="*/ 2750024 w 3720562"/>
              <a:gd name="connsiteY75" fmla="*/ 2309314 h 2887282"/>
              <a:gd name="connsiteX76" fmla="*/ 2770495 w 3720562"/>
              <a:gd name="connsiteY76" fmla="*/ 2322961 h 2887282"/>
              <a:gd name="connsiteX77" fmla="*/ 2790967 w 3720562"/>
              <a:gd name="connsiteY77" fmla="*/ 2329785 h 2887282"/>
              <a:gd name="connsiteX78" fmla="*/ 2811439 w 3720562"/>
              <a:gd name="connsiteY78" fmla="*/ 2343433 h 2887282"/>
              <a:gd name="connsiteX79" fmla="*/ 2886501 w 3720562"/>
              <a:gd name="connsiteY79" fmla="*/ 2357081 h 2887282"/>
              <a:gd name="connsiteX80" fmla="*/ 2927445 w 3720562"/>
              <a:gd name="connsiteY80" fmla="*/ 2370729 h 2887282"/>
              <a:gd name="connsiteX81" fmla="*/ 2968388 w 3720562"/>
              <a:gd name="connsiteY81" fmla="*/ 2391200 h 2887282"/>
              <a:gd name="connsiteX82" fmla="*/ 3009331 w 3720562"/>
              <a:gd name="connsiteY82" fmla="*/ 2418496 h 2887282"/>
              <a:gd name="connsiteX83" fmla="*/ 3050274 w 3720562"/>
              <a:gd name="connsiteY83" fmla="*/ 2445791 h 2887282"/>
              <a:gd name="connsiteX84" fmla="*/ 3070746 w 3720562"/>
              <a:gd name="connsiteY84" fmla="*/ 2452615 h 2887282"/>
              <a:gd name="connsiteX85" fmla="*/ 3091218 w 3720562"/>
              <a:gd name="connsiteY85" fmla="*/ 2466263 h 2887282"/>
              <a:gd name="connsiteX86" fmla="*/ 3111689 w 3720562"/>
              <a:gd name="connsiteY86" fmla="*/ 2473087 h 2887282"/>
              <a:gd name="connsiteX87" fmla="*/ 3132161 w 3720562"/>
              <a:gd name="connsiteY87" fmla="*/ 2486735 h 2887282"/>
              <a:gd name="connsiteX88" fmla="*/ 3173104 w 3720562"/>
              <a:gd name="connsiteY88" fmla="*/ 2500382 h 2887282"/>
              <a:gd name="connsiteX89" fmla="*/ 3214048 w 3720562"/>
              <a:gd name="connsiteY89" fmla="*/ 2520854 h 2887282"/>
              <a:gd name="connsiteX90" fmla="*/ 3234519 w 3720562"/>
              <a:gd name="connsiteY90" fmla="*/ 2534502 h 2887282"/>
              <a:gd name="connsiteX91" fmla="*/ 3275463 w 3720562"/>
              <a:gd name="connsiteY91" fmla="*/ 2548149 h 2887282"/>
              <a:gd name="connsiteX92" fmla="*/ 3323230 w 3720562"/>
              <a:gd name="connsiteY92" fmla="*/ 2568621 h 2887282"/>
              <a:gd name="connsiteX93" fmla="*/ 3391469 w 3720562"/>
              <a:gd name="connsiteY93" fmla="*/ 2589093 h 2887282"/>
              <a:gd name="connsiteX94" fmla="*/ 3432412 w 3720562"/>
              <a:gd name="connsiteY94" fmla="*/ 2609564 h 2887282"/>
              <a:gd name="connsiteX95" fmla="*/ 3452883 w 3720562"/>
              <a:gd name="connsiteY95" fmla="*/ 2623212 h 2887282"/>
              <a:gd name="connsiteX96" fmla="*/ 3548418 w 3720562"/>
              <a:gd name="connsiteY96" fmla="*/ 2650508 h 2887282"/>
              <a:gd name="connsiteX97" fmla="*/ 3568889 w 3720562"/>
              <a:gd name="connsiteY97" fmla="*/ 2664155 h 2887282"/>
              <a:gd name="connsiteX98" fmla="*/ 3589361 w 3720562"/>
              <a:gd name="connsiteY98" fmla="*/ 2670979 h 2887282"/>
              <a:gd name="connsiteX99" fmla="*/ 3657600 w 3720562"/>
              <a:gd name="connsiteY99" fmla="*/ 2705099 h 2887282"/>
              <a:gd name="connsiteX100" fmla="*/ 3671248 w 3720562"/>
              <a:gd name="connsiteY100" fmla="*/ 2725570 h 2887282"/>
              <a:gd name="connsiteX101" fmla="*/ 3691719 w 3720562"/>
              <a:gd name="connsiteY101" fmla="*/ 2739218 h 2887282"/>
              <a:gd name="connsiteX102" fmla="*/ 3705367 w 3720562"/>
              <a:gd name="connsiteY102" fmla="*/ 2780161 h 2887282"/>
              <a:gd name="connsiteX103" fmla="*/ 3719015 w 3720562"/>
              <a:gd name="connsiteY103" fmla="*/ 2800633 h 2887282"/>
              <a:gd name="connsiteX104" fmla="*/ 3666627 w 3720562"/>
              <a:gd name="connsiteY104" fmla="*/ 2887282 h 2887282"/>
              <a:gd name="connsiteX0" fmla="*/ 0 w 3706338"/>
              <a:gd name="connsiteY0" fmla="*/ 9666 h 2887282"/>
              <a:gd name="connsiteX1" fmla="*/ 388961 w 3706338"/>
              <a:gd name="connsiteY1" fmla="*/ 9666 h 2887282"/>
              <a:gd name="connsiteX2" fmla="*/ 443552 w 3706338"/>
              <a:gd name="connsiteY2" fmla="*/ 23314 h 2887282"/>
              <a:gd name="connsiteX3" fmla="*/ 484495 w 3706338"/>
              <a:gd name="connsiteY3" fmla="*/ 50609 h 2887282"/>
              <a:gd name="connsiteX4" fmla="*/ 491319 w 3706338"/>
              <a:gd name="connsiteY4" fmla="*/ 71081 h 2887282"/>
              <a:gd name="connsiteX5" fmla="*/ 532263 w 3706338"/>
              <a:gd name="connsiteY5" fmla="*/ 98376 h 2887282"/>
              <a:gd name="connsiteX6" fmla="*/ 545910 w 3706338"/>
              <a:gd name="connsiteY6" fmla="*/ 139320 h 2887282"/>
              <a:gd name="connsiteX7" fmla="*/ 552734 w 3706338"/>
              <a:gd name="connsiteY7" fmla="*/ 173439 h 2887282"/>
              <a:gd name="connsiteX8" fmla="*/ 566382 w 3706338"/>
              <a:gd name="connsiteY8" fmla="*/ 214382 h 2887282"/>
              <a:gd name="connsiteX9" fmla="*/ 573206 w 3706338"/>
              <a:gd name="connsiteY9" fmla="*/ 234854 h 2887282"/>
              <a:gd name="connsiteX10" fmla="*/ 586854 w 3706338"/>
              <a:gd name="connsiteY10" fmla="*/ 275797 h 2887282"/>
              <a:gd name="connsiteX11" fmla="*/ 600501 w 3706338"/>
              <a:gd name="connsiteY11" fmla="*/ 296269 h 2887282"/>
              <a:gd name="connsiteX12" fmla="*/ 607325 w 3706338"/>
              <a:gd name="connsiteY12" fmla="*/ 316740 h 2887282"/>
              <a:gd name="connsiteX13" fmla="*/ 655092 w 3706338"/>
              <a:gd name="connsiteY13" fmla="*/ 371332 h 2887282"/>
              <a:gd name="connsiteX14" fmla="*/ 723331 w 3706338"/>
              <a:gd name="connsiteY14" fmla="*/ 480514 h 2887282"/>
              <a:gd name="connsiteX15" fmla="*/ 736979 w 3706338"/>
              <a:gd name="connsiteY15" fmla="*/ 500985 h 2887282"/>
              <a:gd name="connsiteX16" fmla="*/ 757451 w 3706338"/>
              <a:gd name="connsiteY16" fmla="*/ 541929 h 2887282"/>
              <a:gd name="connsiteX17" fmla="*/ 771098 w 3706338"/>
              <a:gd name="connsiteY17" fmla="*/ 569224 h 2887282"/>
              <a:gd name="connsiteX18" fmla="*/ 812042 w 3706338"/>
              <a:gd name="connsiteY18" fmla="*/ 603343 h 2887282"/>
              <a:gd name="connsiteX19" fmla="*/ 859809 w 3706338"/>
              <a:gd name="connsiteY19" fmla="*/ 664758 h 2887282"/>
              <a:gd name="connsiteX20" fmla="*/ 873457 w 3706338"/>
              <a:gd name="connsiteY20" fmla="*/ 692054 h 2887282"/>
              <a:gd name="connsiteX21" fmla="*/ 914400 w 3706338"/>
              <a:gd name="connsiteY21" fmla="*/ 732997 h 2887282"/>
              <a:gd name="connsiteX22" fmla="*/ 948519 w 3706338"/>
              <a:gd name="connsiteY22" fmla="*/ 760293 h 2887282"/>
              <a:gd name="connsiteX23" fmla="*/ 975815 w 3706338"/>
              <a:gd name="connsiteY23" fmla="*/ 801236 h 2887282"/>
              <a:gd name="connsiteX24" fmla="*/ 1003110 w 3706338"/>
              <a:gd name="connsiteY24" fmla="*/ 842179 h 2887282"/>
              <a:gd name="connsiteX25" fmla="*/ 1016758 w 3706338"/>
              <a:gd name="connsiteY25" fmla="*/ 862651 h 2887282"/>
              <a:gd name="connsiteX26" fmla="*/ 1030406 w 3706338"/>
              <a:gd name="connsiteY26" fmla="*/ 883123 h 2887282"/>
              <a:gd name="connsiteX27" fmla="*/ 1050877 w 3706338"/>
              <a:gd name="connsiteY27" fmla="*/ 903594 h 2887282"/>
              <a:gd name="connsiteX28" fmla="*/ 1078173 w 3706338"/>
              <a:gd name="connsiteY28" fmla="*/ 944537 h 2887282"/>
              <a:gd name="connsiteX29" fmla="*/ 1105469 w 3706338"/>
              <a:gd name="connsiteY29" fmla="*/ 985481 h 2887282"/>
              <a:gd name="connsiteX30" fmla="*/ 1132764 w 3706338"/>
              <a:gd name="connsiteY30" fmla="*/ 1026424 h 2887282"/>
              <a:gd name="connsiteX31" fmla="*/ 1153236 w 3706338"/>
              <a:gd name="connsiteY31" fmla="*/ 1040072 h 2887282"/>
              <a:gd name="connsiteX32" fmla="*/ 1160060 w 3706338"/>
              <a:gd name="connsiteY32" fmla="*/ 1060543 h 2887282"/>
              <a:gd name="connsiteX33" fmla="*/ 1187355 w 3706338"/>
              <a:gd name="connsiteY33" fmla="*/ 1101487 h 2887282"/>
              <a:gd name="connsiteX34" fmla="*/ 1207827 w 3706338"/>
              <a:gd name="connsiteY34" fmla="*/ 1142430 h 2887282"/>
              <a:gd name="connsiteX35" fmla="*/ 1214651 w 3706338"/>
              <a:gd name="connsiteY35" fmla="*/ 1162902 h 2887282"/>
              <a:gd name="connsiteX36" fmla="*/ 1255594 w 3706338"/>
              <a:gd name="connsiteY36" fmla="*/ 1183373 h 2887282"/>
              <a:gd name="connsiteX37" fmla="*/ 1269242 w 3706338"/>
              <a:gd name="connsiteY37" fmla="*/ 1203845 h 2887282"/>
              <a:gd name="connsiteX38" fmla="*/ 1310185 w 3706338"/>
              <a:gd name="connsiteY38" fmla="*/ 1231140 h 2887282"/>
              <a:gd name="connsiteX39" fmla="*/ 1330657 w 3706338"/>
              <a:gd name="connsiteY39" fmla="*/ 1244788 h 2887282"/>
              <a:gd name="connsiteX40" fmla="*/ 1371600 w 3706338"/>
              <a:gd name="connsiteY40" fmla="*/ 1278908 h 2887282"/>
              <a:gd name="connsiteX41" fmla="*/ 1385248 w 3706338"/>
              <a:gd name="connsiteY41" fmla="*/ 1299379 h 2887282"/>
              <a:gd name="connsiteX42" fmla="*/ 1405719 w 3706338"/>
              <a:gd name="connsiteY42" fmla="*/ 1313027 h 2887282"/>
              <a:gd name="connsiteX43" fmla="*/ 1521725 w 3706338"/>
              <a:gd name="connsiteY43" fmla="*/ 1429033 h 2887282"/>
              <a:gd name="connsiteX44" fmla="*/ 1542197 w 3706338"/>
              <a:gd name="connsiteY44" fmla="*/ 1449505 h 2887282"/>
              <a:gd name="connsiteX45" fmla="*/ 1617260 w 3706338"/>
              <a:gd name="connsiteY45" fmla="*/ 1510920 h 2887282"/>
              <a:gd name="connsiteX46" fmla="*/ 1671851 w 3706338"/>
              <a:gd name="connsiteY46" fmla="*/ 1565511 h 2887282"/>
              <a:gd name="connsiteX47" fmla="*/ 1746913 w 3706338"/>
              <a:gd name="connsiteY47" fmla="*/ 1633749 h 2887282"/>
              <a:gd name="connsiteX48" fmla="*/ 1767385 w 3706338"/>
              <a:gd name="connsiteY48" fmla="*/ 1647397 h 2887282"/>
              <a:gd name="connsiteX49" fmla="*/ 1787857 w 3706338"/>
              <a:gd name="connsiteY49" fmla="*/ 1667869 h 2887282"/>
              <a:gd name="connsiteX50" fmla="*/ 1808328 w 3706338"/>
              <a:gd name="connsiteY50" fmla="*/ 1674693 h 2887282"/>
              <a:gd name="connsiteX51" fmla="*/ 1849271 w 3706338"/>
              <a:gd name="connsiteY51" fmla="*/ 1701988 h 2887282"/>
              <a:gd name="connsiteX52" fmla="*/ 1890215 w 3706338"/>
              <a:gd name="connsiteY52" fmla="*/ 1736108 h 2887282"/>
              <a:gd name="connsiteX53" fmla="*/ 1937982 w 3706338"/>
              <a:gd name="connsiteY53" fmla="*/ 1763403 h 2887282"/>
              <a:gd name="connsiteX54" fmla="*/ 1965277 w 3706338"/>
              <a:gd name="connsiteY54" fmla="*/ 1804346 h 2887282"/>
              <a:gd name="connsiteX55" fmla="*/ 2006221 w 3706338"/>
              <a:gd name="connsiteY55" fmla="*/ 1831642 h 2887282"/>
              <a:gd name="connsiteX56" fmla="*/ 2074460 w 3706338"/>
              <a:gd name="connsiteY56" fmla="*/ 1872585 h 2887282"/>
              <a:gd name="connsiteX57" fmla="*/ 2115403 w 3706338"/>
              <a:gd name="connsiteY57" fmla="*/ 1899881 h 2887282"/>
              <a:gd name="connsiteX58" fmla="*/ 2135874 w 3706338"/>
              <a:gd name="connsiteY58" fmla="*/ 1913529 h 2887282"/>
              <a:gd name="connsiteX59" fmla="*/ 2149522 w 3706338"/>
              <a:gd name="connsiteY59" fmla="*/ 1934000 h 2887282"/>
              <a:gd name="connsiteX60" fmla="*/ 2190466 w 3706338"/>
              <a:gd name="connsiteY60" fmla="*/ 1954472 h 2887282"/>
              <a:gd name="connsiteX61" fmla="*/ 2217761 w 3706338"/>
              <a:gd name="connsiteY61" fmla="*/ 1981767 h 2887282"/>
              <a:gd name="connsiteX62" fmla="*/ 2238233 w 3706338"/>
              <a:gd name="connsiteY62" fmla="*/ 2002239 h 2887282"/>
              <a:gd name="connsiteX63" fmla="*/ 2258704 w 3706338"/>
              <a:gd name="connsiteY63" fmla="*/ 2015887 h 2887282"/>
              <a:gd name="connsiteX64" fmla="*/ 2299648 w 3706338"/>
              <a:gd name="connsiteY64" fmla="*/ 2043182 h 2887282"/>
              <a:gd name="connsiteX65" fmla="*/ 2340591 w 3706338"/>
              <a:gd name="connsiteY65" fmla="*/ 2070478 h 2887282"/>
              <a:gd name="connsiteX66" fmla="*/ 2381534 w 3706338"/>
              <a:gd name="connsiteY66" fmla="*/ 2090949 h 2887282"/>
              <a:gd name="connsiteX67" fmla="*/ 2449773 w 3706338"/>
              <a:gd name="connsiteY67" fmla="*/ 2118245 h 2887282"/>
              <a:gd name="connsiteX68" fmla="*/ 2490716 w 3706338"/>
              <a:gd name="connsiteY68" fmla="*/ 2131893 h 2887282"/>
              <a:gd name="connsiteX69" fmla="*/ 2524836 w 3706338"/>
              <a:gd name="connsiteY69" fmla="*/ 2159188 h 2887282"/>
              <a:gd name="connsiteX70" fmla="*/ 2558955 w 3706338"/>
              <a:gd name="connsiteY70" fmla="*/ 2200132 h 2887282"/>
              <a:gd name="connsiteX71" fmla="*/ 2620370 w 3706338"/>
              <a:gd name="connsiteY71" fmla="*/ 2234251 h 2887282"/>
              <a:gd name="connsiteX72" fmla="*/ 2661313 w 3706338"/>
              <a:gd name="connsiteY72" fmla="*/ 2261546 h 2887282"/>
              <a:gd name="connsiteX73" fmla="*/ 2681785 w 3706338"/>
              <a:gd name="connsiteY73" fmla="*/ 2275194 h 2887282"/>
              <a:gd name="connsiteX74" fmla="*/ 2709080 w 3706338"/>
              <a:gd name="connsiteY74" fmla="*/ 2282018 h 2887282"/>
              <a:gd name="connsiteX75" fmla="*/ 2750024 w 3706338"/>
              <a:gd name="connsiteY75" fmla="*/ 2309314 h 2887282"/>
              <a:gd name="connsiteX76" fmla="*/ 2770495 w 3706338"/>
              <a:gd name="connsiteY76" fmla="*/ 2322961 h 2887282"/>
              <a:gd name="connsiteX77" fmla="*/ 2790967 w 3706338"/>
              <a:gd name="connsiteY77" fmla="*/ 2329785 h 2887282"/>
              <a:gd name="connsiteX78" fmla="*/ 2811439 w 3706338"/>
              <a:gd name="connsiteY78" fmla="*/ 2343433 h 2887282"/>
              <a:gd name="connsiteX79" fmla="*/ 2886501 w 3706338"/>
              <a:gd name="connsiteY79" fmla="*/ 2357081 h 2887282"/>
              <a:gd name="connsiteX80" fmla="*/ 2927445 w 3706338"/>
              <a:gd name="connsiteY80" fmla="*/ 2370729 h 2887282"/>
              <a:gd name="connsiteX81" fmla="*/ 2968388 w 3706338"/>
              <a:gd name="connsiteY81" fmla="*/ 2391200 h 2887282"/>
              <a:gd name="connsiteX82" fmla="*/ 3009331 w 3706338"/>
              <a:gd name="connsiteY82" fmla="*/ 2418496 h 2887282"/>
              <a:gd name="connsiteX83" fmla="*/ 3050274 w 3706338"/>
              <a:gd name="connsiteY83" fmla="*/ 2445791 h 2887282"/>
              <a:gd name="connsiteX84" fmla="*/ 3070746 w 3706338"/>
              <a:gd name="connsiteY84" fmla="*/ 2452615 h 2887282"/>
              <a:gd name="connsiteX85" fmla="*/ 3091218 w 3706338"/>
              <a:gd name="connsiteY85" fmla="*/ 2466263 h 2887282"/>
              <a:gd name="connsiteX86" fmla="*/ 3111689 w 3706338"/>
              <a:gd name="connsiteY86" fmla="*/ 2473087 h 2887282"/>
              <a:gd name="connsiteX87" fmla="*/ 3132161 w 3706338"/>
              <a:gd name="connsiteY87" fmla="*/ 2486735 h 2887282"/>
              <a:gd name="connsiteX88" fmla="*/ 3173104 w 3706338"/>
              <a:gd name="connsiteY88" fmla="*/ 2500382 h 2887282"/>
              <a:gd name="connsiteX89" fmla="*/ 3214048 w 3706338"/>
              <a:gd name="connsiteY89" fmla="*/ 2520854 h 2887282"/>
              <a:gd name="connsiteX90" fmla="*/ 3234519 w 3706338"/>
              <a:gd name="connsiteY90" fmla="*/ 2534502 h 2887282"/>
              <a:gd name="connsiteX91" fmla="*/ 3275463 w 3706338"/>
              <a:gd name="connsiteY91" fmla="*/ 2548149 h 2887282"/>
              <a:gd name="connsiteX92" fmla="*/ 3323230 w 3706338"/>
              <a:gd name="connsiteY92" fmla="*/ 2568621 h 2887282"/>
              <a:gd name="connsiteX93" fmla="*/ 3391469 w 3706338"/>
              <a:gd name="connsiteY93" fmla="*/ 2589093 h 2887282"/>
              <a:gd name="connsiteX94" fmla="*/ 3432412 w 3706338"/>
              <a:gd name="connsiteY94" fmla="*/ 2609564 h 2887282"/>
              <a:gd name="connsiteX95" fmla="*/ 3452883 w 3706338"/>
              <a:gd name="connsiteY95" fmla="*/ 2623212 h 2887282"/>
              <a:gd name="connsiteX96" fmla="*/ 3548418 w 3706338"/>
              <a:gd name="connsiteY96" fmla="*/ 2650508 h 2887282"/>
              <a:gd name="connsiteX97" fmla="*/ 3568889 w 3706338"/>
              <a:gd name="connsiteY97" fmla="*/ 2664155 h 2887282"/>
              <a:gd name="connsiteX98" fmla="*/ 3589361 w 3706338"/>
              <a:gd name="connsiteY98" fmla="*/ 2670979 h 2887282"/>
              <a:gd name="connsiteX99" fmla="*/ 3657600 w 3706338"/>
              <a:gd name="connsiteY99" fmla="*/ 2705099 h 2887282"/>
              <a:gd name="connsiteX100" fmla="*/ 3671248 w 3706338"/>
              <a:gd name="connsiteY100" fmla="*/ 2725570 h 2887282"/>
              <a:gd name="connsiteX101" fmla="*/ 3691719 w 3706338"/>
              <a:gd name="connsiteY101" fmla="*/ 2739218 h 2887282"/>
              <a:gd name="connsiteX102" fmla="*/ 3705367 w 3706338"/>
              <a:gd name="connsiteY102" fmla="*/ 2780161 h 2887282"/>
              <a:gd name="connsiteX103" fmla="*/ 3666627 w 3706338"/>
              <a:gd name="connsiteY103" fmla="*/ 2800633 h 2887282"/>
              <a:gd name="connsiteX104" fmla="*/ 3666627 w 3706338"/>
              <a:gd name="connsiteY104" fmla="*/ 2887282 h 2887282"/>
              <a:gd name="connsiteX0" fmla="*/ 0 w 3691739"/>
              <a:gd name="connsiteY0" fmla="*/ 9666 h 2887282"/>
              <a:gd name="connsiteX1" fmla="*/ 388961 w 3691739"/>
              <a:gd name="connsiteY1" fmla="*/ 9666 h 2887282"/>
              <a:gd name="connsiteX2" fmla="*/ 443552 w 3691739"/>
              <a:gd name="connsiteY2" fmla="*/ 23314 h 2887282"/>
              <a:gd name="connsiteX3" fmla="*/ 484495 w 3691739"/>
              <a:gd name="connsiteY3" fmla="*/ 50609 h 2887282"/>
              <a:gd name="connsiteX4" fmla="*/ 491319 w 3691739"/>
              <a:gd name="connsiteY4" fmla="*/ 71081 h 2887282"/>
              <a:gd name="connsiteX5" fmla="*/ 532263 w 3691739"/>
              <a:gd name="connsiteY5" fmla="*/ 98376 h 2887282"/>
              <a:gd name="connsiteX6" fmla="*/ 545910 w 3691739"/>
              <a:gd name="connsiteY6" fmla="*/ 139320 h 2887282"/>
              <a:gd name="connsiteX7" fmla="*/ 552734 w 3691739"/>
              <a:gd name="connsiteY7" fmla="*/ 173439 h 2887282"/>
              <a:gd name="connsiteX8" fmla="*/ 566382 w 3691739"/>
              <a:gd name="connsiteY8" fmla="*/ 214382 h 2887282"/>
              <a:gd name="connsiteX9" fmla="*/ 573206 w 3691739"/>
              <a:gd name="connsiteY9" fmla="*/ 234854 h 2887282"/>
              <a:gd name="connsiteX10" fmla="*/ 586854 w 3691739"/>
              <a:gd name="connsiteY10" fmla="*/ 275797 h 2887282"/>
              <a:gd name="connsiteX11" fmla="*/ 600501 w 3691739"/>
              <a:gd name="connsiteY11" fmla="*/ 296269 h 2887282"/>
              <a:gd name="connsiteX12" fmla="*/ 607325 w 3691739"/>
              <a:gd name="connsiteY12" fmla="*/ 316740 h 2887282"/>
              <a:gd name="connsiteX13" fmla="*/ 655092 w 3691739"/>
              <a:gd name="connsiteY13" fmla="*/ 371332 h 2887282"/>
              <a:gd name="connsiteX14" fmla="*/ 723331 w 3691739"/>
              <a:gd name="connsiteY14" fmla="*/ 480514 h 2887282"/>
              <a:gd name="connsiteX15" fmla="*/ 736979 w 3691739"/>
              <a:gd name="connsiteY15" fmla="*/ 500985 h 2887282"/>
              <a:gd name="connsiteX16" fmla="*/ 757451 w 3691739"/>
              <a:gd name="connsiteY16" fmla="*/ 541929 h 2887282"/>
              <a:gd name="connsiteX17" fmla="*/ 771098 w 3691739"/>
              <a:gd name="connsiteY17" fmla="*/ 569224 h 2887282"/>
              <a:gd name="connsiteX18" fmla="*/ 812042 w 3691739"/>
              <a:gd name="connsiteY18" fmla="*/ 603343 h 2887282"/>
              <a:gd name="connsiteX19" fmla="*/ 859809 w 3691739"/>
              <a:gd name="connsiteY19" fmla="*/ 664758 h 2887282"/>
              <a:gd name="connsiteX20" fmla="*/ 873457 w 3691739"/>
              <a:gd name="connsiteY20" fmla="*/ 692054 h 2887282"/>
              <a:gd name="connsiteX21" fmla="*/ 914400 w 3691739"/>
              <a:gd name="connsiteY21" fmla="*/ 732997 h 2887282"/>
              <a:gd name="connsiteX22" fmla="*/ 948519 w 3691739"/>
              <a:gd name="connsiteY22" fmla="*/ 760293 h 2887282"/>
              <a:gd name="connsiteX23" fmla="*/ 975815 w 3691739"/>
              <a:gd name="connsiteY23" fmla="*/ 801236 h 2887282"/>
              <a:gd name="connsiteX24" fmla="*/ 1003110 w 3691739"/>
              <a:gd name="connsiteY24" fmla="*/ 842179 h 2887282"/>
              <a:gd name="connsiteX25" fmla="*/ 1016758 w 3691739"/>
              <a:gd name="connsiteY25" fmla="*/ 862651 h 2887282"/>
              <a:gd name="connsiteX26" fmla="*/ 1030406 w 3691739"/>
              <a:gd name="connsiteY26" fmla="*/ 883123 h 2887282"/>
              <a:gd name="connsiteX27" fmla="*/ 1050877 w 3691739"/>
              <a:gd name="connsiteY27" fmla="*/ 903594 h 2887282"/>
              <a:gd name="connsiteX28" fmla="*/ 1078173 w 3691739"/>
              <a:gd name="connsiteY28" fmla="*/ 944537 h 2887282"/>
              <a:gd name="connsiteX29" fmla="*/ 1105469 w 3691739"/>
              <a:gd name="connsiteY29" fmla="*/ 985481 h 2887282"/>
              <a:gd name="connsiteX30" fmla="*/ 1132764 w 3691739"/>
              <a:gd name="connsiteY30" fmla="*/ 1026424 h 2887282"/>
              <a:gd name="connsiteX31" fmla="*/ 1153236 w 3691739"/>
              <a:gd name="connsiteY31" fmla="*/ 1040072 h 2887282"/>
              <a:gd name="connsiteX32" fmla="*/ 1160060 w 3691739"/>
              <a:gd name="connsiteY32" fmla="*/ 1060543 h 2887282"/>
              <a:gd name="connsiteX33" fmla="*/ 1187355 w 3691739"/>
              <a:gd name="connsiteY33" fmla="*/ 1101487 h 2887282"/>
              <a:gd name="connsiteX34" fmla="*/ 1207827 w 3691739"/>
              <a:gd name="connsiteY34" fmla="*/ 1142430 h 2887282"/>
              <a:gd name="connsiteX35" fmla="*/ 1214651 w 3691739"/>
              <a:gd name="connsiteY35" fmla="*/ 1162902 h 2887282"/>
              <a:gd name="connsiteX36" fmla="*/ 1255594 w 3691739"/>
              <a:gd name="connsiteY36" fmla="*/ 1183373 h 2887282"/>
              <a:gd name="connsiteX37" fmla="*/ 1269242 w 3691739"/>
              <a:gd name="connsiteY37" fmla="*/ 1203845 h 2887282"/>
              <a:gd name="connsiteX38" fmla="*/ 1310185 w 3691739"/>
              <a:gd name="connsiteY38" fmla="*/ 1231140 h 2887282"/>
              <a:gd name="connsiteX39" fmla="*/ 1330657 w 3691739"/>
              <a:gd name="connsiteY39" fmla="*/ 1244788 h 2887282"/>
              <a:gd name="connsiteX40" fmla="*/ 1371600 w 3691739"/>
              <a:gd name="connsiteY40" fmla="*/ 1278908 h 2887282"/>
              <a:gd name="connsiteX41" fmla="*/ 1385248 w 3691739"/>
              <a:gd name="connsiteY41" fmla="*/ 1299379 h 2887282"/>
              <a:gd name="connsiteX42" fmla="*/ 1405719 w 3691739"/>
              <a:gd name="connsiteY42" fmla="*/ 1313027 h 2887282"/>
              <a:gd name="connsiteX43" fmla="*/ 1521725 w 3691739"/>
              <a:gd name="connsiteY43" fmla="*/ 1429033 h 2887282"/>
              <a:gd name="connsiteX44" fmla="*/ 1542197 w 3691739"/>
              <a:gd name="connsiteY44" fmla="*/ 1449505 h 2887282"/>
              <a:gd name="connsiteX45" fmla="*/ 1617260 w 3691739"/>
              <a:gd name="connsiteY45" fmla="*/ 1510920 h 2887282"/>
              <a:gd name="connsiteX46" fmla="*/ 1671851 w 3691739"/>
              <a:gd name="connsiteY46" fmla="*/ 1565511 h 2887282"/>
              <a:gd name="connsiteX47" fmla="*/ 1746913 w 3691739"/>
              <a:gd name="connsiteY47" fmla="*/ 1633749 h 2887282"/>
              <a:gd name="connsiteX48" fmla="*/ 1767385 w 3691739"/>
              <a:gd name="connsiteY48" fmla="*/ 1647397 h 2887282"/>
              <a:gd name="connsiteX49" fmla="*/ 1787857 w 3691739"/>
              <a:gd name="connsiteY49" fmla="*/ 1667869 h 2887282"/>
              <a:gd name="connsiteX50" fmla="*/ 1808328 w 3691739"/>
              <a:gd name="connsiteY50" fmla="*/ 1674693 h 2887282"/>
              <a:gd name="connsiteX51" fmla="*/ 1849271 w 3691739"/>
              <a:gd name="connsiteY51" fmla="*/ 1701988 h 2887282"/>
              <a:gd name="connsiteX52" fmla="*/ 1890215 w 3691739"/>
              <a:gd name="connsiteY52" fmla="*/ 1736108 h 2887282"/>
              <a:gd name="connsiteX53" fmla="*/ 1937982 w 3691739"/>
              <a:gd name="connsiteY53" fmla="*/ 1763403 h 2887282"/>
              <a:gd name="connsiteX54" fmla="*/ 1965277 w 3691739"/>
              <a:gd name="connsiteY54" fmla="*/ 1804346 h 2887282"/>
              <a:gd name="connsiteX55" fmla="*/ 2006221 w 3691739"/>
              <a:gd name="connsiteY55" fmla="*/ 1831642 h 2887282"/>
              <a:gd name="connsiteX56" fmla="*/ 2074460 w 3691739"/>
              <a:gd name="connsiteY56" fmla="*/ 1872585 h 2887282"/>
              <a:gd name="connsiteX57" fmla="*/ 2115403 w 3691739"/>
              <a:gd name="connsiteY57" fmla="*/ 1899881 h 2887282"/>
              <a:gd name="connsiteX58" fmla="*/ 2135874 w 3691739"/>
              <a:gd name="connsiteY58" fmla="*/ 1913529 h 2887282"/>
              <a:gd name="connsiteX59" fmla="*/ 2149522 w 3691739"/>
              <a:gd name="connsiteY59" fmla="*/ 1934000 h 2887282"/>
              <a:gd name="connsiteX60" fmla="*/ 2190466 w 3691739"/>
              <a:gd name="connsiteY60" fmla="*/ 1954472 h 2887282"/>
              <a:gd name="connsiteX61" fmla="*/ 2217761 w 3691739"/>
              <a:gd name="connsiteY61" fmla="*/ 1981767 h 2887282"/>
              <a:gd name="connsiteX62" fmla="*/ 2238233 w 3691739"/>
              <a:gd name="connsiteY62" fmla="*/ 2002239 h 2887282"/>
              <a:gd name="connsiteX63" fmla="*/ 2258704 w 3691739"/>
              <a:gd name="connsiteY63" fmla="*/ 2015887 h 2887282"/>
              <a:gd name="connsiteX64" fmla="*/ 2299648 w 3691739"/>
              <a:gd name="connsiteY64" fmla="*/ 2043182 h 2887282"/>
              <a:gd name="connsiteX65" fmla="*/ 2340591 w 3691739"/>
              <a:gd name="connsiteY65" fmla="*/ 2070478 h 2887282"/>
              <a:gd name="connsiteX66" fmla="*/ 2381534 w 3691739"/>
              <a:gd name="connsiteY66" fmla="*/ 2090949 h 2887282"/>
              <a:gd name="connsiteX67" fmla="*/ 2449773 w 3691739"/>
              <a:gd name="connsiteY67" fmla="*/ 2118245 h 2887282"/>
              <a:gd name="connsiteX68" fmla="*/ 2490716 w 3691739"/>
              <a:gd name="connsiteY68" fmla="*/ 2131893 h 2887282"/>
              <a:gd name="connsiteX69" fmla="*/ 2524836 w 3691739"/>
              <a:gd name="connsiteY69" fmla="*/ 2159188 h 2887282"/>
              <a:gd name="connsiteX70" fmla="*/ 2558955 w 3691739"/>
              <a:gd name="connsiteY70" fmla="*/ 2200132 h 2887282"/>
              <a:gd name="connsiteX71" fmla="*/ 2620370 w 3691739"/>
              <a:gd name="connsiteY71" fmla="*/ 2234251 h 2887282"/>
              <a:gd name="connsiteX72" fmla="*/ 2661313 w 3691739"/>
              <a:gd name="connsiteY72" fmla="*/ 2261546 h 2887282"/>
              <a:gd name="connsiteX73" fmla="*/ 2681785 w 3691739"/>
              <a:gd name="connsiteY73" fmla="*/ 2275194 h 2887282"/>
              <a:gd name="connsiteX74" fmla="*/ 2709080 w 3691739"/>
              <a:gd name="connsiteY74" fmla="*/ 2282018 h 2887282"/>
              <a:gd name="connsiteX75" fmla="*/ 2750024 w 3691739"/>
              <a:gd name="connsiteY75" fmla="*/ 2309314 h 2887282"/>
              <a:gd name="connsiteX76" fmla="*/ 2770495 w 3691739"/>
              <a:gd name="connsiteY76" fmla="*/ 2322961 h 2887282"/>
              <a:gd name="connsiteX77" fmla="*/ 2790967 w 3691739"/>
              <a:gd name="connsiteY77" fmla="*/ 2329785 h 2887282"/>
              <a:gd name="connsiteX78" fmla="*/ 2811439 w 3691739"/>
              <a:gd name="connsiteY78" fmla="*/ 2343433 h 2887282"/>
              <a:gd name="connsiteX79" fmla="*/ 2886501 w 3691739"/>
              <a:gd name="connsiteY79" fmla="*/ 2357081 h 2887282"/>
              <a:gd name="connsiteX80" fmla="*/ 2927445 w 3691739"/>
              <a:gd name="connsiteY80" fmla="*/ 2370729 h 2887282"/>
              <a:gd name="connsiteX81" fmla="*/ 2968388 w 3691739"/>
              <a:gd name="connsiteY81" fmla="*/ 2391200 h 2887282"/>
              <a:gd name="connsiteX82" fmla="*/ 3009331 w 3691739"/>
              <a:gd name="connsiteY82" fmla="*/ 2418496 h 2887282"/>
              <a:gd name="connsiteX83" fmla="*/ 3050274 w 3691739"/>
              <a:gd name="connsiteY83" fmla="*/ 2445791 h 2887282"/>
              <a:gd name="connsiteX84" fmla="*/ 3070746 w 3691739"/>
              <a:gd name="connsiteY84" fmla="*/ 2452615 h 2887282"/>
              <a:gd name="connsiteX85" fmla="*/ 3091218 w 3691739"/>
              <a:gd name="connsiteY85" fmla="*/ 2466263 h 2887282"/>
              <a:gd name="connsiteX86" fmla="*/ 3111689 w 3691739"/>
              <a:gd name="connsiteY86" fmla="*/ 2473087 h 2887282"/>
              <a:gd name="connsiteX87" fmla="*/ 3132161 w 3691739"/>
              <a:gd name="connsiteY87" fmla="*/ 2486735 h 2887282"/>
              <a:gd name="connsiteX88" fmla="*/ 3173104 w 3691739"/>
              <a:gd name="connsiteY88" fmla="*/ 2500382 h 2887282"/>
              <a:gd name="connsiteX89" fmla="*/ 3214048 w 3691739"/>
              <a:gd name="connsiteY89" fmla="*/ 2520854 h 2887282"/>
              <a:gd name="connsiteX90" fmla="*/ 3234519 w 3691739"/>
              <a:gd name="connsiteY90" fmla="*/ 2534502 h 2887282"/>
              <a:gd name="connsiteX91" fmla="*/ 3275463 w 3691739"/>
              <a:gd name="connsiteY91" fmla="*/ 2548149 h 2887282"/>
              <a:gd name="connsiteX92" fmla="*/ 3323230 w 3691739"/>
              <a:gd name="connsiteY92" fmla="*/ 2568621 h 2887282"/>
              <a:gd name="connsiteX93" fmla="*/ 3391469 w 3691739"/>
              <a:gd name="connsiteY93" fmla="*/ 2589093 h 2887282"/>
              <a:gd name="connsiteX94" fmla="*/ 3432412 w 3691739"/>
              <a:gd name="connsiteY94" fmla="*/ 2609564 h 2887282"/>
              <a:gd name="connsiteX95" fmla="*/ 3452883 w 3691739"/>
              <a:gd name="connsiteY95" fmla="*/ 2623212 h 2887282"/>
              <a:gd name="connsiteX96" fmla="*/ 3548418 w 3691739"/>
              <a:gd name="connsiteY96" fmla="*/ 2650508 h 2887282"/>
              <a:gd name="connsiteX97" fmla="*/ 3568889 w 3691739"/>
              <a:gd name="connsiteY97" fmla="*/ 2664155 h 2887282"/>
              <a:gd name="connsiteX98" fmla="*/ 3589361 w 3691739"/>
              <a:gd name="connsiteY98" fmla="*/ 2670979 h 2887282"/>
              <a:gd name="connsiteX99" fmla="*/ 3657600 w 3691739"/>
              <a:gd name="connsiteY99" fmla="*/ 2705099 h 2887282"/>
              <a:gd name="connsiteX100" fmla="*/ 3671248 w 3691739"/>
              <a:gd name="connsiteY100" fmla="*/ 2725570 h 2887282"/>
              <a:gd name="connsiteX101" fmla="*/ 3691719 w 3691739"/>
              <a:gd name="connsiteY101" fmla="*/ 2739218 h 2887282"/>
              <a:gd name="connsiteX102" fmla="*/ 3667267 w 3691739"/>
              <a:gd name="connsiteY102" fmla="*/ 2756349 h 2887282"/>
              <a:gd name="connsiteX103" fmla="*/ 3666627 w 3691739"/>
              <a:gd name="connsiteY103" fmla="*/ 2800633 h 2887282"/>
              <a:gd name="connsiteX104" fmla="*/ 3666627 w 3691739"/>
              <a:gd name="connsiteY104" fmla="*/ 2887282 h 2887282"/>
              <a:gd name="connsiteX0" fmla="*/ 0 w 3671575"/>
              <a:gd name="connsiteY0" fmla="*/ 9666 h 2887282"/>
              <a:gd name="connsiteX1" fmla="*/ 388961 w 3671575"/>
              <a:gd name="connsiteY1" fmla="*/ 9666 h 2887282"/>
              <a:gd name="connsiteX2" fmla="*/ 443552 w 3671575"/>
              <a:gd name="connsiteY2" fmla="*/ 23314 h 2887282"/>
              <a:gd name="connsiteX3" fmla="*/ 484495 w 3671575"/>
              <a:gd name="connsiteY3" fmla="*/ 50609 h 2887282"/>
              <a:gd name="connsiteX4" fmla="*/ 491319 w 3671575"/>
              <a:gd name="connsiteY4" fmla="*/ 71081 h 2887282"/>
              <a:gd name="connsiteX5" fmla="*/ 532263 w 3671575"/>
              <a:gd name="connsiteY5" fmla="*/ 98376 h 2887282"/>
              <a:gd name="connsiteX6" fmla="*/ 545910 w 3671575"/>
              <a:gd name="connsiteY6" fmla="*/ 139320 h 2887282"/>
              <a:gd name="connsiteX7" fmla="*/ 552734 w 3671575"/>
              <a:gd name="connsiteY7" fmla="*/ 173439 h 2887282"/>
              <a:gd name="connsiteX8" fmla="*/ 566382 w 3671575"/>
              <a:gd name="connsiteY8" fmla="*/ 214382 h 2887282"/>
              <a:gd name="connsiteX9" fmla="*/ 573206 w 3671575"/>
              <a:gd name="connsiteY9" fmla="*/ 234854 h 2887282"/>
              <a:gd name="connsiteX10" fmla="*/ 586854 w 3671575"/>
              <a:gd name="connsiteY10" fmla="*/ 275797 h 2887282"/>
              <a:gd name="connsiteX11" fmla="*/ 600501 w 3671575"/>
              <a:gd name="connsiteY11" fmla="*/ 296269 h 2887282"/>
              <a:gd name="connsiteX12" fmla="*/ 607325 w 3671575"/>
              <a:gd name="connsiteY12" fmla="*/ 316740 h 2887282"/>
              <a:gd name="connsiteX13" fmla="*/ 655092 w 3671575"/>
              <a:gd name="connsiteY13" fmla="*/ 371332 h 2887282"/>
              <a:gd name="connsiteX14" fmla="*/ 723331 w 3671575"/>
              <a:gd name="connsiteY14" fmla="*/ 480514 h 2887282"/>
              <a:gd name="connsiteX15" fmla="*/ 736979 w 3671575"/>
              <a:gd name="connsiteY15" fmla="*/ 500985 h 2887282"/>
              <a:gd name="connsiteX16" fmla="*/ 757451 w 3671575"/>
              <a:gd name="connsiteY16" fmla="*/ 541929 h 2887282"/>
              <a:gd name="connsiteX17" fmla="*/ 771098 w 3671575"/>
              <a:gd name="connsiteY17" fmla="*/ 569224 h 2887282"/>
              <a:gd name="connsiteX18" fmla="*/ 812042 w 3671575"/>
              <a:gd name="connsiteY18" fmla="*/ 603343 h 2887282"/>
              <a:gd name="connsiteX19" fmla="*/ 859809 w 3671575"/>
              <a:gd name="connsiteY19" fmla="*/ 664758 h 2887282"/>
              <a:gd name="connsiteX20" fmla="*/ 873457 w 3671575"/>
              <a:gd name="connsiteY20" fmla="*/ 692054 h 2887282"/>
              <a:gd name="connsiteX21" fmla="*/ 914400 w 3671575"/>
              <a:gd name="connsiteY21" fmla="*/ 732997 h 2887282"/>
              <a:gd name="connsiteX22" fmla="*/ 948519 w 3671575"/>
              <a:gd name="connsiteY22" fmla="*/ 760293 h 2887282"/>
              <a:gd name="connsiteX23" fmla="*/ 975815 w 3671575"/>
              <a:gd name="connsiteY23" fmla="*/ 801236 h 2887282"/>
              <a:gd name="connsiteX24" fmla="*/ 1003110 w 3671575"/>
              <a:gd name="connsiteY24" fmla="*/ 842179 h 2887282"/>
              <a:gd name="connsiteX25" fmla="*/ 1016758 w 3671575"/>
              <a:gd name="connsiteY25" fmla="*/ 862651 h 2887282"/>
              <a:gd name="connsiteX26" fmla="*/ 1030406 w 3671575"/>
              <a:gd name="connsiteY26" fmla="*/ 883123 h 2887282"/>
              <a:gd name="connsiteX27" fmla="*/ 1050877 w 3671575"/>
              <a:gd name="connsiteY27" fmla="*/ 903594 h 2887282"/>
              <a:gd name="connsiteX28" fmla="*/ 1078173 w 3671575"/>
              <a:gd name="connsiteY28" fmla="*/ 944537 h 2887282"/>
              <a:gd name="connsiteX29" fmla="*/ 1105469 w 3671575"/>
              <a:gd name="connsiteY29" fmla="*/ 985481 h 2887282"/>
              <a:gd name="connsiteX30" fmla="*/ 1132764 w 3671575"/>
              <a:gd name="connsiteY30" fmla="*/ 1026424 h 2887282"/>
              <a:gd name="connsiteX31" fmla="*/ 1153236 w 3671575"/>
              <a:gd name="connsiteY31" fmla="*/ 1040072 h 2887282"/>
              <a:gd name="connsiteX32" fmla="*/ 1160060 w 3671575"/>
              <a:gd name="connsiteY32" fmla="*/ 1060543 h 2887282"/>
              <a:gd name="connsiteX33" fmla="*/ 1187355 w 3671575"/>
              <a:gd name="connsiteY33" fmla="*/ 1101487 h 2887282"/>
              <a:gd name="connsiteX34" fmla="*/ 1207827 w 3671575"/>
              <a:gd name="connsiteY34" fmla="*/ 1142430 h 2887282"/>
              <a:gd name="connsiteX35" fmla="*/ 1214651 w 3671575"/>
              <a:gd name="connsiteY35" fmla="*/ 1162902 h 2887282"/>
              <a:gd name="connsiteX36" fmla="*/ 1255594 w 3671575"/>
              <a:gd name="connsiteY36" fmla="*/ 1183373 h 2887282"/>
              <a:gd name="connsiteX37" fmla="*/ 1269242 w 3671575"/>
              <a:gd name="connsiteY37" fmla="*/ 1203845 h 2887282"/>
              <a:gd name="connsiteX38" fmla="*/ 1310185 w 3671575"/>
              <a:gd name="connsiteY38" fmla="*/ 1231140 h 2887282"/>
              <a:gd name="connsiteX39" fmla="*/ 1330657 w 3671575"/>
              <a:gd name="connsiteY39" fmla="*/ 1244788 h 2887282"/>
              <a:gd name="connsiteX40" fmla="*/ 1371600 w 3671575"/>
              <a:gd name="connsiteY40" fmla="*/ 1278908 h 2887282"/>
              <a:gd name="connsiteX41" fmla="*/ 1385248 w 3671575"/>
              <a:gd name="connsiteY41" fmla="*/ 1299379 h 2887282"/>
              <a:gd name="connsiteX42" fmla="*/ 1405719 w 3671575"/>
              <a:gd name="connsiteY42" fmla="*/ 1313027 h 2887282"/>
              <a:gd name="connsiteX43" fmla="*/ 1521725 w 3671575"/>
              <a:gd name="connsiteY43" fmla="*/ 1429033 h 2887282"/>
              <a:gd name="connsiteX44" fmla="*/ 1542197 w 3671575"/>
              <a:gd name="connsiteY44" fmla="*/ 1449505 h 2887282"/>
              <a:gd name="connsiteX45" fmla="*/ 1617260 w 3671575"/>
              <a:gd name="connsiteY45" fmla="*/ 1510920 h 2887282"/>
              <a:gd name="connsiteX46" fmla="*/ 1671851 w 3671575"/>
              <a:gd name="connsiteY46" fmla="*/ 1565511 h 2887282"/>
              <a:gd name="connsiteX47" fmla="*/ 1746913 w 3671575"/>
              <a:gd name="connsiteY47" fmla="*/ 1633749 h 2887282"/>
              <a:gd name="connsiteX48" fmla="*/ 1767385 w 3671575"/>
              <a:gd name="connsiteY48" fmla="*/ 1647397 h 2887282"/>
              <a:gd name="connsiteX49" fmla="*/ 1787857 w 3671575"/>
              <a:gd name="connsiteY49" fmla="*/ 1667869 h 2887282"/>
              <a:gd name="connsiteX50" fmla="*/ 1808328 w 3671575"/>
              <a:gd name="connsiteY50" fmla="*/ 1674693 h 2887282"/>
              <a:gd name="connsiteX51" fmla="*/ 1849271 w 3671575"/>
              <a:gd name="connsiteY51" fmla="*/ 1701988 h 2887282"/>
              <a:gd name="connsiteX52" fmla="*/ 1890215 w 3671575"/>
              <a:gd name="connsiteY52" fmla="*/ 1736108 h 2887282"/>
              <a:gd name="connsiteX53" fmla="*/ 1937982 w 3671575"/>
              <a:gd name="connsiteY53" fmla="*/ 1763403 h 2887282"/>
              <a:gd name="connsiteX54" fmla="*/ 1965277 w 3671575"/>
              <a:gd name="connsiteY54" fmla="*/ 1804346 h 2887282"/>
              <a:gd name="connsiteX55" fmla="*/ 2006221 w 3671575"/>
              <a:gd name="connsiteY55" fmla="*/ 1831642 h 2887282"/>
              <a:gd name="connsiteX56" fmla="*/ 2074460 w 3671575"/>
              <a:gd name="connsiteY56" fmla="*/ 1872585 h 2887282"/>
              <a:gd name="connsiteX57" fmla="*/ 2115403 w 3671575"/>
              <a:gd name="connsiteY57" fmla="*/ 1899881 h 2887282"/>
              <a:gd name="connsiteX58" fmla="*/ 2135874 w 3671575"/>
              <a:gd name="connsiteY58" fmla="*/ 1913529 h 2887282"/>
              <a:gd name="connsiteX59" fmla="*/ 2149522 w 3671575"/>
              <a:gd name="connsiteY59" fmla="*/ 1934000 h 2887282"/>
              <a:gd name="connsiteX60" fmla="*/ 2190466 w 3671575"/>
              <a:gd name="connsiteY60" fmla="*/ 1954472 h 2887282"/>
              <a:gd name="connsiteX61" fmla="*/ 2217761 w 3671575"/>
              <a:gd name="connsiteY61" fmla="*/ 1981767 h 2887282"/>
              <a:gd name="connsiteX62" fmla="*/ 2238233 w 3671575"/>
              <a:gd name="connsiteY62" fmla="*/ 2002239 h 2887282"/>
              <a:gd name="connsiteX63" fmla="*/ 2258704 w 3671575"/>
              <a:gd name="connsiteY63" fmla="*/ 2015887 h 2887282"/>
              <a:gd name="connsiteX64" fmla="*/ 2299648 w 3671575"/>
              <a:gd name="connsiteY64" fmla="*/ 2043182 h 2887282"/>
              <a:gd name="connsiteX65" fmla="*/ 2340591 w 3671575"/>
              <a:gd name="connsiteY65" fmla="*/ 2070478 h 2887282"/>
              <a:gd name="connsiteX66" fmla="*/ 2381534 w 3671575"/>
              <a:gd name="connsiteY66" fmla="*/ 2090949 h 2887282"/>
              <a:gd name="connsiteX67" fmla="*/ 2449773 w 3671575"/>
              <a:gd name="connsiteY67" fmla="*/ 2118245 h 2887282"/>
              <a:gd name="connsiteX68" fmla="*/ 2490716 w 3671575"/>
              <a:gd name="connsiteY68" fmla="*/ 2131893 h 2887282"/>
              <a:gd name="connsiteX69" fmla="*/ 2524836 w 3671575"/>
              <a:gd name="connsiteY69" fmla="*/ 2159188 h 2887282"/>
              <a:gd name="connsiteX70" fmla="*/ 2558955 w 3671575"/>
              <a:gd name="connsiteY70" fmla="*/ 2200132 h 2887282"/>
              <a:gd name="connsiteX71" fmla="*/ 2620370 w 3671575"/>
              <a:gd name="connsiteY71" fmla="*/ 2234251 h 2887282"/>
              <a:gd name="connsiteX72" fmla="*/ 2661313 w 3671575"/>
              <a:gd name="connsiteY72" fmla="*/ 2261546 h 2887282"/>
              <a:gd name="connsiteX73" fmla="*/ 2681785 w 3671575"/>
              <a:gd name="connsiteY73" fmla="*/ 2275194 h 2887282"/>
              <a:gd name="connsiteX74" fmla="*/ 2709080 w 3671575"/>
              <a:gd name="connsiteY74" fmla="*/ 2282018 h 2887282"/>
              <a:gd name="connsiteX75" fmla="*/ 2750024 w 3671575"/>
              <a:gd name="connsiteY75" fmla="*/ 2309314 h 2887282"/>
              <a:gd name="connsiteX76" fmla="*/ 2770495 w 3671575"/>
              <a:gd name="connsiteY76" fmla="*/ 2322961 h 2887282"/>
              <a:gd name="connsiteX77" fmla="*/ 2790967 w 3671575"/>
              <a:gd name="connsiteY77" fmla="*/ 2329785 h 2887282"/>
              <a:gd name="connsiteX78" fmla="*/ 2811439 w 3671575"/>
              <a:gd name="connsiteY78" fmla="*/ 2343433 h 2887282"/>
              <a:gd name="connsiteX79" fmla="*/ 2886501 w 3671575"/>
              <a:gd name="connsiteY79" fmla="*/ 2357081 h 2887282"/>
              <a:gd name="connsiteX80" fmla="*/ 2927445 w 3671575"/>
              <a:gd name="connsiteY80" fmla="*/ 2370729 h 2887282"/>
              <a:gd name="connsiteX81" fmla="*/ 2968388 w 3671575"/>
              <a:gd name="connsiteY81" fmla="*/ 2391200 h 2887282"/>
              <a:gd name="connsiteX82" fmla="*/ 3009331 w 3671575"/>
              <a:gd name="connsiteY82" fmla="*/ 2418496 h 2887282"/>
              <a:gd name="connsiteX83" fmla="*/ 3050274 w 3671575"/>
              <a:gd name="connsiteY83" fmla="*/ 2445791 h 2887282"/>
              <a:gd name="connsiteX84" fmla="*/ 3070746 w 3671575"/>
              <a:gd name="connsiteY84" fmla="*/ 2452615 h 2887282"/>
              <a:gd name="connsiteX85" fmla="*/ 3091218 w 3671575"/>
              <a:gd name="connsiteY85" fmla="*/ 2466263 h 2887282"/>
              <a:gd name="connsiteX86" fmla="*/ 3111689 w 3671575"/>
              <a:gd name="connsiteY86" fmla="*/ 2473087 h 2887282"/>
              <a:gd name="connsiteX87" fmla="*/ 3132161 w 3671575"/>
              <a:gd name="connsiteY87" fmla="*/ 2486735 h 2887282"/>
              <a:gd name="connsiteX88" fmla="*/ 3173104 w 3671575"/>
              <a:gd name="connsiteY88" fmla="*/ 2500382 h 2887282"/>
              <a:gd name="connsiteX89" fmla="*/ 3214048 w 3671575"/>
              <a:gd name="connsiteY89" fmla="*/ 2520854 h 2887282"/>
              <a:gd name="connsiteX90" fmla="*/ 3234519 w 3671575"/>
              <a:gd name="connsiteY90" fmla="*/ 2534502 h 2887282"/>
              <a:gd name="connsiteX91" fmla="*/ 3275463 w 3671575"/>
              <a:gd name="connsiteY91" fmla="*/ 2548149 h 2887282"/>
              <a:gd name="connsiteX92" fmla="*/ 3323230 w 3671575"/>
              <a:gd name="connsiteY92" fmla="*/ 2568621 h 2887282"/>
              <a:gd name="connsiteX93" fmla="*/ 3391469 w 3671575"/>
              <a:gd name="connsiteY93" fmla="*/ 2589093 h 2887282"/>
              <a:gd name="connsiteX94" fmla="*/ 3432412 w 3671575"/>
              <a:gd name="connsiteY94" fmla="*/ 2609564 h 2887282"/>
              <a:gd name="connsiteX95" fmla="*/ 3452883 w 3671575"/>
              <a:gd name="connsiteY95" fmla="*/ 2623212 h 2887282"/>
              <a:gd name="connsiteX96" fmla="*/ 3548418 w 3671575"/>
              <a:gd name="connsiteY96" fmla="*/ 2650508 h 2887282"/>
              <a:gd name="connsiteX97" fmla="*/ 3568889 w 3671575"/>
              <a:gd name="connsiteY97" fmla="*/ 2664155 h 2887282"/>
              <a:gd name="connsiteX98" fmla="*/ 3589361 w 3671575"/>
              <a:gd name="connsiteY98" fmla="*/ 2670979 h 2887282"/>
              <a:gd name="connsiteX99" fmla="*/ 3657600 w 3671575"/>
              <a:gd name="connsiteY99" fmla="*/ 2705099 h 2887282"/>
              <a:gd name="connsiteX100" fmla="*/ 3671248 w 3671575"/>
              <a:gd name="connsiteY100" fmla="*/ 2725570 h 2887282"/>
              <a:gd name="connsiteX101" fmla="*/ 3667267 w 3671575"/>
              <a:gd name="connsiteY101" fmla="*/ 2756349 h 2887282"/>
              <a:gd name="connsiteX102" fmla="*/ 3666627 w 3671575"/>
              <a:gd name="connsiteY102" fmla="*/ 2800633 h 2887282"/>
              <a:gd name="connsiteX103" fmla="*/ 3666627 w 3671575"/>
              <a:gd name="connsiteY103" fmla="*/ 2887282 h 2887282"/>
              <a:gd name="connsiteX0" fmla="*/ 0 w 3667818"/>
              <a:gd name="connsiteY0" fmla="*/ 9666 h 2887282"/>
              <a:gd name="connsiteX1" fmla="*/ 388961 w 3667818"/>
              <a:gd name="connsiteY1" fmla="*/ 9666 h 2887282"/>
              <a:gd name="connsiteX2" fmla="*/ 443552 w 3667818"/>
              <a:gd name="connsiteY2" fmla="*/ 23314 h 2887282"/>
              <a:gd name="connsiteX3" fmla="*/ 484495 w 3667818"/>
              <a:gd name="connsiteY3" fmla="*/ 50609 h 2887282"/>
              <a:gd name="connsiteX4" fmla="*/ 491319 w 3667818"/>
              <a:gd name="connsiteY4" fmla="*/ 71081 h 2887282"/>
              <a:gd name="connsiteX5" fmla="*/ 532263 w 3667818"/>
              <a:gd name="connsiteY5" fmla="*/ 98376 h 2887282"/>
              <a:gd name="connsiteX6" fmla="*/ 545910 w 3667818"/>
              <a:gd name="connsiteY6" fmla="*/ 139320 h 2887282"/>
              <a:gd name="connsiteX7" fmla="*/ 552734 w 3667818"/>
              <a:gd name="connsiteY7" fmla="*/ 173439 h 2887282"/>
              <a:gd name="connsiteX8" fmla="*/ 566382 w 3667818"/>
              <a:gd name="connsiteY8" fmla="*/ 214382 h 2887282"/>
              <a:gd name="connsiteX9" fmla="*/ 573206 w 3667818"/>
              <a:gd name="connsiteY9" fmla="*/ 234854 h 2887282"/>
              <a:gd name="connsiteX10" fmla="*/ 586854 w 3667818"/>
              <a:gd name="connsiteY10" fmla="*/ 275797 h 2887282"/>
              <a:gd name="connsiteX11" fmla="*/ 600501 w 3667818"/>
              <a:gd name="connsiteY11" fmla="*/ 296269 h 2887282"/>
              <a:gd name="connsiteX12" fmla="*/ 607325 w 3667818"/>
              <a:gd name="connsiteY12" fmla="*/ 316740 h 2887282"/>
              <a:gd name="connsiteX13" fmla="*/ 655092 w 3667818"/>
              <a:gd name="connsiteY13" fmla="*/ 371332 h 2887282"/>
              <a:gd name="connsiteX14" fmla="*/ 723331 w 3667818"/>
              <a:gd name="connsiteY14" fmla="*/ 480514 h 2887282"/>
              <a:gd name="connsiteX15" fmla="*/ 736979 w 3667818"/>
              <a:gd name="connsiteY15" fmla="*/ 500985 h 2887282"/>
              <a:gd name="connsiteX16" fmla="*/ 757451 w 3667818"/>
              <a:gd name="connsiteY16" fmla="*/ 541929 h 2887282"/>
              <a:gd name="connsiteX17" fmla="*/ 771098 w 3667818"/>
              <a:gd name="connsiteY17" fmla="*/ 569224 h 2887282"/>
              <a:gd name="connsiteX18" fmla="*/ 812042 w 3667818"/>
              <a:gd name="connsiteY18" fmla="*/ 603343 h 2887282"/>
              <a:gd name="connsiteX19" fmla="*/ 859809 w 3667818"/>
              <a:gd name="connsiteY19" fmla="*/ 664758 h 2887282"/>
              <a:gd name="connsiteX20" fmla="*/ 873457 w 3667818"/>
              <a:gd name="connsiteY20" fmla="*/ 692054 h 2887282"/>
              <a:gd name="connsiteX21" fmla="*/ 914400 w 3667818"/>
              <a:gd name="connsiteY21" fmla="*/ 732997 h 2887282"/>
              <a:gd name="connsiteX22" fmla="*/ 948519 w 3667818"/>
              <a:gd name="connsiteY22" fmla="*/ 760293 h 2887282"/>
              <a:gd name="connsiteX23" fmla="*/ 975815 w 3667818"/>
              <a:gd name="connsiteY23" fmla="*/ 801236 h 2887282"/>
              <a:gd name="connsiteX24" fmla="*/ 1003110 w 3667818"/>
              <a:gd name="connsiteY24" fmla="*/ 842179 h 2887282"/>
              <a:gd name="connsiteX25" fmla="*/ 1016758 w 3667818"/>
              <a:gd name="connsiteY25" fmla="*/ 862651 h 2887282"/>
              <a:gd name="connsiteX26" fmla="*/ 1030406 w 3667818"/>
              <a:gd name="connsiteY26" fmla="*/ 883123 h 2887282"/>
              <a:gd name="connsiteX27" fmla="*/ 1050877 w 3667818"/>
              <a:gd name="connsiteY27" fmla="*/ 903594 h 2887282"/>
              <a:gd name="connsiteX28" fmla="*/ 1078173 w 3667818"/>
              <a:gd name="connsiteY28" fmla="*/ 944537 h 2887282"/>
              <a:gd name="connsiteX29" fmla="*/ 1105469 w 3667818"/>
              <a:gd name="connsiteY29" fmla="*/ 985481 h 2887282"/>
              <a:gd name="connsiteX30" fmla="*/ 1132764 w 3667818"/>
              <a:gd name="connsiteY30" fmla="*/ 1026424 h 2887282"/>
              <a:gd name="connsiteX31" fmla="*/ 1153236 w 3667818"/>
              <a:gd name="connsiteY31" fmla="*/ 1040072 h 2887282"/>
              <a:gd name="connsiteX32" fmla="*/ 1160060 w 3667818"/>
              <a:gd name="connsiteY32" fmla="*/ 1060543 h 2887282"/>
              <a:gd name="connsiteX33" fmla="*/ 1187355 w 3667818"/>
              <a:gd name="connsiteY33" fmla="*/ 1101487 h 2887282"/>
              <a:gd name="connsiteX34" fmla="*/ 1207827 w 3667818"/>
              <a:gd name="connsiteY34" fmla="*/ 1142430 h 2887282"/>
              <a:gd name="connsiteX35" fmla="*/ 1214651 w 3667818"/>
              <a:gd name="connsiteY35" fmla="*/ 1162902 h 2887282"/>
              <a:gd name="connsiteX36" fmla="*/ 1255594 w 3667818"/>
              <a:gd name="connsiteY36" fmla="*/ 1183373 h 2887282"/>
              <a:gd name="connsiteX37" fmla="*/ 1269242 w 3667818"/>
              <a:gd name="connsiteY37" fmla="*/ 1203845 h 2887282"/>
              <a:gd name="connsiteX38" fmla="*/ 1310185 w 3667818"/>
              <a:gd name="connsiteY38" fmla="*/ 1231140 h 2887282"/>
              <a:gd name="connsiteX39" fmla="*/ 1330657 w 3667818"/>
              <a:gd name="connsiteY39" fmla="*/ 1244788 h 2887282"/>
              <a:gd name="connsiteX40" fmla="*/ 1371600 w 3667818"/>
              <a:gd name="connsiteY40" fmla="*/ 1278908 h 2887282"/>
              <a:gd name="connsiteX41" fmla="*/ 1385248 w 3667818"/>
              <a:gd name="connsiteY41" fmla="*/ 1299379 h 2887282"/>
              <a:gd name="connsiteX42" fmla="*/ 1405719 w 3667818"/>
              <a:gd name="connsiteY42" fmla="*/ 1313027 h 2887282"/>
              <a:gd name="connsiteX43" fmla="*/ 1521725 w 3667818"/>
              <a:gd name="connsiteY43" fmla="*/ 1429033 h 2887282"/>
              <a:gd name="connsiteX44" fmla="*/ 1542197 w 3667818"/>
              <a:gd name="connsiteY44" fmla="*/ 1449505 h 2887282"/>
              <a:gd name="connsiteX45" fmla="*/ 1617260 w 3667818"/>
              <a:gd name="connsiteY45" fmla="*/ 1510920 h 2887282"/>
              <a:gd name="connsiteX46" fmla="*/ 1671851 w 3667818"/>
              <a:gd name="connsiteY46" fmla="*/ 1565511 h 2887282"/>
              <a:gd name="connsiteX47" fmla="*/ 1746913 w 3667818"/>
              <a:gd name="connsiteY47" fmla="*/ 1633749 h 2887282"/>
              <a:gd name="connsiteX48" fmla="*/ 1767385 w 3667818"/>
              <a:gd name="connsiteY48" fmla="*/ 1647397 h 2887282"/>
              <a:gd name="connsiteX49" fmla="*/ 1787857 w 3667818"/>
              <a:gd name="connsiteY49" fmla="*/ 1667869 h 2887282"/>
              <a:gd name="connsiteX50" fmla="*/ 1808328 w 3667818"/>
              <a:gd name="connsiteY50" fmla="*/ 1674693 h 2887282"/>
              <a:gd name="connsiteX51" fmla="*/ 1849271 w 3667818"/>
              <a:gd name="connsiteY51" fmla="*/ 1701988 h 2887282"/>
              <a:gd name="connsiteX52" fmla="*/ 1890215 w 3667818"/>
              <a:gd name="connsiteY52" fmla="*/ 1736108 h 2887282"/>
              <a:gd name="connsiteX53" fmla="*/ 1937982 w 3667818"/>
              <a:gd name="connsiteY53" fmla="*/ 1763403 h 2887282"/>
              <a:gd name="connsiteX54" fmla="*/ 1965277 w 3667818"/>
              <a:gd name="connsiteY54" fmla="*/ 1804346 h 2887282"/>
              <a:gd name="connsiteX55" fmla="*/ 2006221 w 3667818"/>
              <a:gd name="connsiteY55" fmla="*/ 1831642 h 2887282"/>
              <a:gd name="connsiteX56" fmla="*/ 2074460 w 3667818"/>
              <a:gd name="connsiteY56" fmla="*/ 1872585 h 2887282"/>
              <a:gd name="connsiteX57" fmla="*/ 2115403 w 3667818"/>
              <a:gd name="connsiteY57" fmla="*/ 1899881 h 2887282"/>
              <a:gd name="connsiteX58" fmla="*/ 2135874 w 3667818"/>
              <a:gd name="connsiteY58" fmla="*/ 1913529 h 2887282"/>
              <a:gd name="connsiteX59" fmla="*/ 2149522 w 3667818"/>
              <a:gd name="connsiteY59" fmla="*/ 1934000 h 2887282"/>
              <a:gd name="connsiteX60" fmla="*/ 2190466 w 3667818"/>
              <a:gd name="connsiteY60" fmla="*/ 1954472 h 2887282"/>
              <a:gd name="connsiteX61" fmla="*/ 2217761 w 3667818"/>
              <a:gd name="connsiteY61" fmla="*/ 1981767 h 2887282"/>
              <a:gd name="connsiteX62" fmla="*/ 2238233 w 3667818"/>
              <a:gd name="connsiteY62" fmla="*/ 2002239 h 2887282"/>
              <a:gd name="connsiteX63" fmla="*/ 2258704 w 3667818"/>
              <a:gd name="connsiteY63" fmla="*/ 2015887 h 2887282"/>
              <a:gd name="connsiteX64" fmla="*/ 2299648 w 3667818"/>
              <a:gd name="connsiteY64" fmla="*/ 2043182 h 2887282"/>
              <a:gd name="connsiteX65" fmla="*/ 2340591 w 3667818"/>
              <a:gd name="connsiteY65" fmla="*/ 2070478 h 2887282"/>
              <a:gd name="connsiteX66" fmla="*/ 2381534 w 3667818"/>
              <a:gd name="connsiteY66" fmla="*/ 2090949 h 2887282"/>
              <a:gd name="connsiteX67" fmla="*/ 2449773 w 3667818"/>
              <a:gd name="connsiteY67" fmla="*/ 2118245 h 2887282"/>
              <a:gd name="connsiteX68" fmla="*/ 2490716 w 3667818"/>
              <a:gd name="connsiteY68" fmla="*/ 2131893 h 2887282"/>
              <a:gd name="connsiteX69" fmla="*/ 2524836 w 3667818"/>
              <a:gd name="connsiteY69" fmla="*/ 2159188 h 2887282"/>
              <a:gd name="connsiteX70" fmla="*/ 2558955 w 3667818"/>
              <a:gd name="connsiteY70" fmla="*/ 2200132 h 2887282"/>
              <a:gd name="connsiteX71" fmla="*/ 2620370 w 3667818"/>
              <a:gd name="connsiteY71" fmla="*/ 2234251 h 2887282"/>
              <a:gd name="connsiteX72" fmla="*/ 2661313 w 3667818"/>
              <a:gd name="connsiteY72" fmla="*/ 2261546 h 2887282"/>
              <a:gd name="connsiteX73" fmla="*/ 2681785 w 3667818"/>
              <a:gd name="connsiteY73" fmla="*/ 2275194 h 2887282"/>
              <a:gd name="connsiteX74" fmla="*/ 2709080 w 3667818"/>
              <a:gd name="connsiteY74" fmla="*/ 2282018 h 2887282"/>
              <a:gd name="connsiteX75" fmla="*/ 2750024 w 3667818"/>
              <a:gd name="connsiteY75" fmla="*/ 2309314 h 2887282"/>
              <a:gd name="connsiteX76" fmla="*/ 2770495 w 3667818"/>
              <a:gd name="connsiteY76" fmla="*/ 2322961 h 2887282"/>
              <a:gd name="connsiteX77" fmla="*/ 2790967 w 3667818"/>
              <a:gd name="connsiteY77" fmla="*/ 2329785 h 2887282"/>
              <a:gd name="connsiteX78" fmla="*/ 2811439 w 3667818"/>
              <a:gd name="connsiteY78" fmla="*/ 2343433 h 2887282"/>
              <a:gd name="connsiteX79" fmla="*/ 2886501 w 3667818"/>
              <a:gd name="connsiteY79" fmla="*/ 2357081 h 2887282"/>
              <a:gd name="connsiteX80" fmla="*/ 2927445 w 3667818"/>
              <a:gd name="connsiteY80" fmla="*/ 2370729 h 2887282"/>
              <a:gd name="connsiteX81" fmla="*/ 2968388 w 3667818"/>
              <a:gd name="connsiteY81" fmla="*/ 2391200 h 2887282"/>
              <a:gd name="connsiteX82" fmla="*/ 3009331 w 3667818"/>
              <a:gd name="connsiteY82" fmla="*/ 2418496 h 2887282"/>
              <a:gd name="connsiteX83" fmla="*/ 3050274 w 3667818"/>
              <a:gd name="connsiteY83" fmla="*/ 2445791 h 2887282"/>
              <a:gd name="connsiteX84" fmla="*/ 3070746 w 3667818"/>
              <a:gd name="connsiteY84" fmla="*/ 2452615 h 2887282"/>
              <a:gd name="connsiteX85" fmla="*/ 3091218 w 3667818"/>
              <a:gd name="connsiteY85" fmla="*/ 2466263 h 2887282"/>
              <a:gd name="connsiteX86" fmla="*/ 3111689 w 3667818"/>
              <a:gd name="connsiteY86" fmla="*/ 2473087 h 2887282"/>
              <a:gd name="connsiteX87" fmla="*/ 3132161 w 3667818"/>
              <a:gd name="connsiteY87" fmla="*/ 2486735 h 2887282"/>
              <a:gd name="connsiteX88" fmla="*/ 3173104 w 3667818"/>
              <a:gd name="connsiteY88" fmla="*/ 2500382 h 2887282"/>
              <a:gd name="connsiteX89" fmla="*/ 3214048 w 3667818"/>
              <a:gd name="connsiteY89" fmla="*/ 2520854 h 2887282"/>
              <a:gd name="connsiteX90" fmla="*/ 3234519 w 3667818"/>
              <a:gd name="connsiteY90" fmla="*/ 2534502 h 2887282"/>
              <a:gd name="connsiteX91" fmla="*/ 3275463 w 3667818"/>
              <a:gd name="connsiteY91" fmla="*/ 2548149 h 2887282"/>
              <a:gd name="connsiteX92" fmla="*/ 3323230 w 3667818"/>
              <a:gd name="connsiteY92" fmla="*/ 2568621 h 2887282"/>
              <a:gd name="connsiteX93" fmla="*/ 3391469 w 3667818"/>
              <a:gd name="connsiteY93" fmla="*/ 2589093 h 2887282"/>
              <a:gd name="connsiteX94" fmla="*/ 3432412 w 3667818"/>
              <a:gd name="connsiteY94" fmla="*/ 2609564 h 2887282"/>
              <a:gd name="connsiteX95" fmla="*/ 3452883 w 3667818"/>
              <a:gd name="connsiteY95" fmla="*/ 2623212 h 2887282"/>
              <a:gd name="connsiteX96" fmla="*/ 3548418 w 3667818"/>
              <a:gd name="connsiteY96" fmla="*/ 2650508 h 2887282"/>
              <a:gd name="connsiteX97" fmla="*/ 3568889 w 3667818"/>
              <a:gd name="connsiteY97" fmla="*/ 2664155 h 2887282"/>
              <a:gd name="connsiteX98" fmla="*/ 3589361 w 3667818"/>
              <a:gd name="connsiteY98" fmla="*/ 2670979 h 2887282"/>
              <a:gd name="connsiteX99" fmla="*/ 3657600 w 3667818"/>
              <a:gd name="connsiteY99" fmla="*/ 2705099 h 2887282"/>
              <a:gd name="connsiteX100" fmla="*/ 3667267 w 3667818"/>
              <a:gd name="connsiteY100" fmla="*/ 2756349 h 2887282"/>
              <a:gd name="connsiteX101" fmla="*/ 3666627 w 3667818"/>
              <a:gd name="connsiteY101" fmla="*/ 2800633 h 2887282"/>
              <a:gd name="connsiteX102" fmla="*/ 3666627 w 3667818"/>
              <a:gd name="connsiteY10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381534 w 3668512"/>
              <a:gd name="connsiteY66" fmla="*/ 2090949 h 2887282"/>
              <a:gd name="connsiteX67" fmla="*/ 2449773 w 3668512"/>
              <a:gd name="connsiteY67" fmla="*/ 2118245 h 2887282"/>
              <a:gd name="connsiteX68" fmla="*/ 2490716 w 3668512"/>
              <a:gd name="connsiteY68" fmla="*/ 2131893 h 2887282"/>
              <a:gd name="connsiteX69" fmla="*/ 2524836 w 3668512"/>
              <a:gd name="connsiteY69" fmla="*/ 2159188 h 2887282"/>
              <a:gd name="connsiteX70" fmla="*/ 2558955 w 3668512"/>
              <a:gd name="connsiteY70" fmla="*/ 2200132 h 2887282"/>
              <a:gd name="connsiteX71" fmla="*/ 2620370 w 3668512"/>
              <a:gd name="connsiteY71" fmla="*/ 2234251 h 2887282"/>
              <a:gd name="connsiteX72" fmla="*/ 2661313 w 3668512"/>
              <a:gd name="connsiteY72" fmla="*/ 2261546 h 2887282"/>
              <a:gd name="connsiteX73" fmla="*/ 2681785 w 3668512"/>
              <a:gd name="connsiteY73" fmla="*/ 2275194 h 2887282"/>
              <a:gd name="connsiteX74" fmla="*/ 2709080 w 3668512"/>
              <a:gd name="connsiteY74" fmla="*/ 2282018 h 2887282"/>
              <a:gd name="connsiteX75" fmla="*/ 2750024 w 3668512"/>
              <a:gd name="connsiteY75" fmla="*/ 2309314 h 2887282"/>
              <a:gd name="connsiteX76" fmla="*/ 2770495 w 3668512"/>
              <a:gd name="connsiteY76" fmla="*/ 2322961 h 2887282"/>
              <a:gd name="connsiteX77" fmla="*/ 2790967 w 3668512"/>
              <a:gd name="connsiteY77" fmla="*/ 2329785 h 2887282"/>
              <a:gd name="connsiteX78" fmla="*/ 2811439 w 3668512"/>
              <a:gd name="connsiteY78" fmla="*/ 2343433 h 2887282"/>
              <a:gd name="connsiteX79" fmla="*/ 2886501 w 3668512"/>
              <a:gd name="connsiteY79" fmla="*/ 2357081 h 2887282"/>
              <a:gd name="connsiteX80" fmla="*/ 2927445 w 3668512"/>
              <a:gd name="connsiteY80" fmla="*/ 2370729 h 2887282"/>
              <a:gd name="connsiteX81" fmla="*/ 2968388 w 3668512"/>
              <a:gd name="connsiteY81" fmla="*/ 2391200 h 2887282"/>
              <a:gd name="connsiteX82" fmla="*/ 3009331 w 3668512"/>
              <a:gd name="connsiteY82" fmla="*/ 2418496 h 2887282"/>
              <a:gd name="connsiteX83" fmla="*/ 3050274 w 3668512"/>
              <a:gd name="connsiteY83" fmla="*/ 2445791 h 2887282"/>
              <a:gd name="connsiteX84" fmla="*/ 3070746 w 3668512"/>
              <a:gd name="connsiteY84" fmla="*/ 2452615 h 2887282"/>
              <a:gd name="connsiteX85" fmla="*/ 3091218 w 3668512"/>
              <a:gd name="connsiteY85" fmla="*/ 2466263 h 2887282"/>
              <a:gd name="connsiteX86" fmla="*/ 3111689 w 3668512"/>
              <a:gd name="connsiteY86" fmla="*/ 2473087 h 2887282"/>
              <a:gd name="connsiteX87" fmla="*/ 3132161 w 3668512"/>
              <a:gd name="connsiteY87" fmla="*/ 2486735 h 2887282"/>
              <a:gd name="connsiteX88" fmla="*/ 3173104 w 3668512"/>
              <a:gd name="connsiteY88" fmla="*/ 2500382 h 2887282"/>
              <a:gd name="connsiteX89" fmla="*/ 3214048 w 3668512"/>
              <a:gd name="connsiteY89" fmla="*/ 2520854 h 2887282"/>
              <a:gd name="connsiteX90" fmla="*/ 3234519 w 3668512"/>
              <a:gd name="connsiteY90" fmla="*/ 2534502 h 2887282"/>
              <a:gd name="connsiteX91" fmla="*/ 3275463 w 3668512"/>
              <a:gd name="connsiteY91" fmla="*/ 2548149 h 2887282"/>
              <a:gd name="connsiteX92" fmla="*/ 3323230 w 3668512"/>
              <a:gd name="connsiteY92" fmla="*/ 2568621 h 2887282"/>
              <a:gd name="connsiteX93" fmla="*/ 3391469 w 3668512"/>
              <a:gd name="connsiteY93" fmla="*/ 2589093 h 2887282"/>
              <a:gd name="connsiteX94" fmla="*/ 3432412 w 3668512"/>
              <a:gd name="connsiteY94" fmla="*/ 2609564 h 2887282"/>
              <a:gd name="connsiteX95" fmla="*/ 3452883 w 3668512"/>
              <a:gd name="connsiteY95" fmla="*/ 2623212 h 2887282"/>
              <a:gd name="connsiteX96" fmla="*/ 3548418 w 3668512"/>
              <a:gd name="connsiteY96" fmla="*/ 2650508 h 2887282"/>
              <a:gd name="connsiteX97" fmla="*/ 3568889 w 3668512"/>
              <a:gd name="connsiteY97" fmla="*/ 2664155 h 2887282"/>
              <a:gd name="connsiteX98" fmla="*/ 3589361 w 3668512"/>
              <a:gd name="connsiteY98" fmla="*/ 2670979 h 2887282"/>
              <a:gd name="connsiteX99" fmla="*/ 3648075 w 3668512"/>
              <a:gd name="connsiteY99" fmla="*/ 2705099 h 2887282"/>
              <a:gd name="connsiteX100" fmla="*/ 3667267 w 3668512"/>
              <a:gd name="connsiteY100" fmla="*/ 2756349 h 2887282"/>
              <a:gd name="connsiteX101" fmla="*/ 3666627 w 3668512"/>
              <a:gd name="connsiteY101" fmla="*/ 2800633 h 2887282"/>
              <a:gd name="connsiteX102" fmla="*/ 3666627 w 3668512"/>
              <a:gd name="connsiteY10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381534 w 3668512"/>
              <a:gd name="connsiteY66" fmla="*/ 2090949 h 2887282"/>
              <a:gd name="connsiteX67" fmla="*/ 2449773 w 3668512"/>
              <a:gd name="connsiteY67" fmla="*/ 2118245 h 2887282"/>
              <a:gd name="connsiteX68" fmla="*/ 2490716 w 3668512"/>
              <a:gd name="connsiteY68" fmla="*/ 2131893 h 2887282"/>
              <a:gd name="connsiteX69" fmla="*/ 2524836 w 3668512"/>
              <a:gd name="connsiteY69" fmla="*/ 2159188 h 2887282"/>
              <a:gd name="connsiteX70" fmla="*/ 2558955 w 3668512"/>
              <a:gd name="connsiteY70" fmla="*/ 2200132 h 2887282"/>
              <a:gd name="connsiteX71" fmla="*/ 2620370 w 3668512"/>
              <a:gd name="connsiteY71" fmla="*/ 2234251 h 2887282"/>
              <a:gd name="connsiteX72" fmla="*/ 2661313 w 3668512"/>
              <a:gd name="connsiteY72" fmla="*/ 2261546 h 2887282"/>
              <a:gd name="connsiteX73" fmla="*/ 2681785 w 3668512"/>
              <a:gd name="connsiteY73" fmla="*/ 2275194 h 2887282"/>
              <a:gd name="connsiteX74" fmla="*/ 2709080 w 3668512"/>
              <a:gd name="connsiteY74" fmla="*/ 2282018 h 2887282"/>
              <a:gd name="connsiteX75" fmla="*/ 2750024 w 3668512"/>
              <a:gd name="connsiteY75" fmla="*/ 2309314 h 2887282"/>
              <a:gd name="connsiteX76" fmla="*/ 2770495 w 3668512"/>
              <a:gd name="connsiteY76" fmla="*/ 2322961 h 2887282"/>
              <a:gd name="connsiteX77" fmla="*/ 2790967 w 3668512"/>
              <a:gd name="connsiteY77" fmla="*/ 2329785 h 2887282"/>
              <a:gd name="connsiteX78" fmla="*/ 2811439 w 3668512"/>
              <a:gd name="connsiteY78" fmla="*/ 2343433 h 2887282"/>
              <a:gd name="connsiteX79" fmla="*/ 2886501 w 3668512"/>
              <a:gd name="connsiteY79" fmla="*/ 2357081 h 2887282"/>
              <a:gd name="connsiteX80" fmla="*/ 2927445 w 3668512"/>
              <a:gd name="connsiteY80" fmla="*/ 2370729 h 2887282"/>
              <a:gd name="connsiteX81" fmla="*/ 2968388 w 3668512"/>
              <a:gd name="connsiteY81" fmla="*/ 2391200 h 2887282"/>
              <a:gd name="connsiteX82" fmla="*/ 3009331 w 3668512"/>
              <a:gd name="connsiteY82" fmla="*/ 2418496 h 2887282"/>
              <a:gd name="connsiteX83" fmla="*/ 3050274 w 3668512"/>
              <a:gd name="connsiteY83" fmla="*/ 2445791 h 2887282"/>
              <a:gd name="connsiteX84" fmla="*/ 3070746 w 3668512"/>
              <a:gd name="connsiteY84" fmla="*/ 2452615 h 2887282"/>
              <a:gd name="connsiteX85" fmla="*/ 3091218 w 3668512"/>
              <a:gd name="connsiteY85" fmla="*/ 2466263 h 2887282"/>
              <a:gd name="connsiteX86" fmla="*/ 3111689 w 3668512"/>
              <a:gd name="connsiteY86" fmla="*/ 2473087 h 2887282"/>
              <a:gd name="connsiteX87" fmla="*/ 3132161 w 3668512"/>
              <a:gd name="connsiteY87" fmla="*/ 2486735 h 2887282"/>
              <a:gd name="connsiteX88" fmla="*/ 3173104 w 3668512"/>
              <a:gd name="connsiteY88" fmla="*/ 2500382 h 2887282"/>
              <a:gd name="connsiteX89" fmla="*/ 3214048 w 3668512"/>
              <a:gd name="connsiteY89" fmla="*/ 2520854 h 2887282"/>
              <a:gd name="connsiteX90" fmla="*/ 3234519 w 3668512"/>
              <a:gd name="connsiteY90" fmla="*/ 2534502 h 2887282"/>
              <a:gd name="connsiteX91" fmla="*/ 3275463 w 3668512"/>
              <a:gd name="connsiteY91" fmla="*/ 2548149 h 2887282"/>
              <a:gd name="connsiteX92" fmla="*/ 3323230 w 3668512"/>
              <a:gd name="connsiteY92" fmla="*/ 2568621 h 2887282"/>
              <a:gd name="connsiteX93" fmla="*/ 3391469 w 3668512"/>
              <a:gd name="connsiteY93" fmla="*/ 2589093 h 2887282"/>
              <a:gd name="connsiteX94" fmla="*/ 3432412 w 3668512"/>
              <a:gd name="connsiteY94" fmla="*/ 2609564 h 2887282"/>
              <a:gd name="connsiteX95" fmla="*/ 3452883 w 3668512"/>
              <a:gd name="connsiteY95" fmla="*/ 2623212 h 2887282"/>
              <a:gd name="connsiteX96" fmla="*/ 3548418 w 3668512"/>
              <a:gd name="connsiteY96" fmla="*/ 2650508 h 2887282"/>
              <a:gd name="connsiteX97" fmla="*/ 3568889 w 3668512"/>
              <a:gd name="connsiteY97" fmla="*/ 2664155 h 2887282"/>
              <a:gd name="connsiteX98" fmla="*/ 3648075 w 3668512"/>
              <a:gd name="connsiteY98" fmla="*/ 2705099 h 2887282"/>
              <a:gd name="connsiteX99" fmla="*/ 3667267 w 3668512"/>
              <a:gd name="connsiteY99" fmla="*/ 2756349 h 2887282"/>
              <a:gd name="connsiteX100" fmla="*/ 3666627 w 3668512"/>
              <a:gd name="connsiteY100" fmla="*/ 2800633 h 2887282"/>
              <a:gd name="connsiteX101" fmla="*/ 3666627 w 3668512"/>
              <a:gd name="connsiteY10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37982 w 3668512"/>
              <a:gd name="connsiteY53" fmla="*/ 1763403 h 2887282"/>
              <a:gd name="connsiteX54" fmla="*/ 1965277 w 3668512"/>
              <a:gd name="connsiteY54" fmla="*/ 1804346 h 2887282"/>
              <a:gd name="connsiteX55" fmla="*/ 2006221 w 3668512"/>
              <a:gd name="connsiteY55" fmla="*/ 1831642 h 2887282"/>
              <a:gd name="connsiteX56" fmla="*/ 2074460 w 3668512"/>
              <a:gd name="connsiteY56" fmla="*/ 1872585 h 2887282"/>
              <a:gd name="connsiteX57" fmla="*/ 2115403 w 3668512"/>
              <a:gd name="connsiteY57" fmla="*/ 1899881 h 2887282"/>
              <a:gd name="connsiteX58" fmla="*/ 2135874 w 3668512"/>
              <a:gd name="connsiteY58" fmla="*/ 1913529 h 2887282"/>
              <a:gd name="connsiteX59" fmla="*/ 2149522 w 3668512"/>
              <a:gd name="connsiteY59" fmla="*/ 1934000 h 2887282"/>
              <a:gd name="connsiteX60" fmla="*/ 2190466 w 3668512"/>
              <a:gd name="connsiteY60" fmla="*/ 1954472 h 2887282"/>
              <a:gd name="connsiteX61" fmla="*/ 2217761 w 3668512"/>
              <a:gd name="connsiteY61" fmla="*/ 1981767 h 2887282"/>
              <a:gd name="connsiteX62" fmla="*/ 2238233 w 3668512"/>
              <a:gd name="connsiteY62" fmla="*/ 2002239 h 2887282"/>
              <a:gd name="connsiteX63" fmla="*/ 2258704 w 3668512"/>
              <a:gd name="connsiteY63" fmla="*/ 2015887 h 2887282"/>
              <a:gd name="connsiteX64" fmla="*/ 2299648 w 3668512"/>
              <a:gd name="connsiteY64" fmla="*/ 2043182 h 2887282"/>
              <a:gd name="connsiteX65" fmla="*/ 2340591 w 3668512"/>
              <a:gd name="connsiteY65" fmla="*/ 2070478 h 2887282"/>
              <a:gd name="connsiteX66" fmla="*/ 2449773 w 3668512"/>
              <a:gd name="connsiteY66" fmla="*/ 2118245 h 2887282"/>
              <a:gd name="connsiteX67" fmla="*/ 2490716 w 3668512"/>
              <a:gd name="connsiteY67" fmla="*/ 2131893 h 2887282"/>
              <a:gd name="connsiteX68" fmla="*/ 2524836 w 3668512"/>
              <a:gd name="connsiteY68" fmla="*/ 2159188 h 2887282"/>
              <a:gd name="connsiteX69" fmla="*/ 2558955 w 3668512"/>
              <a:gd name="connsiteY69" fmla="*/ 2200132 h 2887282"/>
              <a:gd name="connsiteX70" fmla="*/ 2620370 w 3668512"/>
              <a:gd name="connsiteY70" fmla="*/ 2234251 h 2887282"/>
              <a:gd name="connsiteX71" fmla="*/ 2661313 w 3668512"/>
              <a:gd name="connsiteY71" fmla="*/ 2261546 h 2887282"/>
              <a:gd name="connsiteX72" fmla="*/ 2681785 w 3668512"/>
              <a:gd name="connsiteY72" fmla="*/ 2275194 h 2887282"/>
              <a:gd name="connsiteX73" fmla="*/ 2709080 w 3668512"/>
              <a:gd name="connsiteY73" fmla="*/ 2282018 h 2887282"/>
              <a:gd name="connsiteX74" fmla="*/ 2750024 w 3668512"/>
              <a:gd name="connsiteY74" fmla="*/ 2309314 h 2887282"/>
              <a:gd name="connsiteX75" fmla="*/ 2770495 w 3668512"/>
              <a:gd name="connsiteY75" fmla="*/ 2322961 h 2887282"/>
              <a:gd name="connsiteX76" fmla="*/ 2790967 w 3668512"/>
              <a:gd name="connsiteY76" fmla="*/ 2329785 h 2887282"/>
              <a:gd name="connsiteX77" fmla="*/ 2811439 w 3668512"/>
              <a:gd name="connsiteY77" fmla="*/ 2343433 h 2887282"/>
              <a:gd name="connsiteX78" fmla="*/ 2886501 w 3668512"/>
              <a:gd name="connsiteY78" fmla="*/ 2357081 h 2887282"/>
              <a:gd name="connsiteX79" fmla="*/ 2927445 w 3668512"/>
              <a:gd name="connsiteY79" fmla="*/ 2370729 h 2887282"/>
              <a:gd name="connsiteX80" fmla="*/ 2968388 w 3668512"/>
              <a:gd name="connsiteY80" fmla="*/ 2391200 h 2887282"/>
              <a:gd name="connsiteX81" fmla="*/ 3009331 w 3668512"/>
              <a:gd name="connsiteY81" fmla="*/ 2418496 h 2887282"/>
              <a:gd name="connsiteX82" fmla="*/ 3050274 w 3668512"/>
              <a:gd name="connsiteY82" fmla="*/ 2445791 h 2887282"/>
              <a:gd name="connsiteX83" fmla="*/ 3070746 w 3668512"/>
              <a:gd name="connsiteY83" fmla="*/ 2452615 h 2887282"/>
              <a:gd name="connsiteX84" fmla="*/ 3091218 w 3668512"/>
              <a:gd name="connsiteY84" fmla="*/ 2466263 h 2887282"/>
              <a:gd name="connsiteX85" fmla="*/ 3111689 w 3668512"/>
              <a:gd name="connsiteY85" fmla="*/ 2473087 h 2887282"/>
              <a:gd name="connsiteX86" fmla="*/ 3132161 w 3668512"/>
              <a:gd name="connsiteY86" fmla="*/ 2486735 h 2887282"/>
              <a:gd name="connsiteX87" fmla="*/ 3173104 w 3668512"/>
              <a:gd name="connsiteY87" fmla="*/ 2500382 h 2887282"/>
              <a:gd name="connsiteX88" fmla="*/ 3214048 w 3668512"/>
              <a:gd name="connsiteY88" fmla="*/ 2520854 h 2887282"/>
              <a:gd name="connsiteX89" fmla="*/ 3234519 w 3668512"/>
              <a:gd name="connsiteY89" fmla="*/ 2534502 h 2887282"/>
              <a:gd name="connsiteX90" fmla="*/ 3275463 w 3668512"/>
              <a:gd name="connsiteY90" fmla="*/ 2548149 h 2887282"/>
              <a:gd name="connsiteX91" fmla="*/ 3323230 w 3668512"/>
              <a:gd name="connsiteY91" fmla="*/ 2568621 h 2887282"/>
              <a:gd name="connsiteX92" fmla="*/ 3391469 w 3668512"/>
              <a:gd name="connsiteY92" fmla="*/ 2589093 h 2887282"/>
              <a:gd name="connsiteX93" fmla="*/ 3432412 w 3668512"/>
              <a:gd name="connsiteY93" fmla="*/ 2609564 h 2887282"/>
              <a:gd name="connsiteX94" fmla="*/ 3452883 w 3668512"/>
              <a:gd name="connsiteY94" fmla="*/ 2623212 h 2887282"/>
              <a:gd name="connsiteX95" fmla="*/ 3548418 w 3668512"/>
              <a:gd name="connsiteY95" fmla="*/ 2650508 h 2887282"/>
              <a:gd name="connsiteX96" fmla="*/ 3568889 w 3668512"/>
              <a:gd name="connsiteY96" fmla="*/ 2664155 h 2887282"/>
              <a:gd name="connsiteX97" fmla="*/ 3648075 w 3668512"/>
              <a:gd name="connsiteY97" fmla="*/ 2705099 h 2887282"/>
              <a:gd name="connsiteX98" fmla="*/ 3667267 w 3668512"/>
              <a:gd name="connsiteY98" fmla="*/ 2756349 h 2887282"/>
              <a:gd name="connsiteX99" fmla="*/ 3666627 w 3668512"/>
              <a:gd name="connsiteY99" fmla="*/ 2800633 h 2887282"/>
              <a:gd name="connsiteX100" fmla="*/ 3666627 w 3668512"/>
              <a:gd name="connsiteY10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14651 w 3668512"/>
              <a:gd name="connsiteY35" fmla="*/ 1162902 h 2887282"/>
              <a:gd name="connsiteX36" fmla="*/ 1255594 w 3668512"/>
              <a:gd name="connsiteY36" fmla="*/ 1183373 h 2887282"/>
              <a:gd name="connsiteX37" fmla="*/ 1269242 w 3668512"/>
              <a:gd name="connsiteY37" fmla="*/ 1203845 h 2887282"/>
              <a:gd name="connsiteX38" fmla="*/ 1310185 w 3668512"/>
              <a:gd name="connsiteY38" fmla="*/ 1231140 h 2887282"/>
              <a:gd name="connsiteX39" fmla="*/ 1330657 w 3668512"/>
              <a:gd name="connsiteY39" fmla="*/ 1244788 h 2887282"/>
              <a:gd name="connsiteX40" fmla="*/ 1371600 w 3668512"/>
              <a:gd name="connsiteY40" fmla="*/ 1278908 h 2887282"/>
              <a:gd name="connsiteX41" fmla="*/ 1385248 w 3668512"/>
              <a:gd name="connsiteY41" fmla="*/ 1299379 h 2887282"/>
              <a:gd name="connsiteX42" fmla="*/ 1405719 w 3668512"/>
              <a:gd name="connsiteY42" fmla="*/ 1313027 h 2887282"/>
              <a:gd name="connsiteX43" fmla="*/ 1521725 w 3668512"/>
              <a:gd name="connsiteY43" fmla="*/ 1429033 h 2887282"/>
              <a:gd name="connsiteX44" fmla="*/ 1542197 w 3668512"/>
              <a:gd name="connsiteY44" fmla="*/ 1449505 h 2887282"/>
              <a:gd name="connsiteX45" fmla="*/ 1617260 w 3668512"/>
              <a:gd name="connsiteY45" fmla="*/ 1510920 h 2887282"/>
              <a:gd name="connsiteX46" fmla="*/ 1671851 w 3668512"/>
              <a:gd name="connsiteY46" fmla="*/ 1565511 h 2887282"/>
              <a:gd name="connsiteX47" fmla="*/ 1746913 w 3668512"/>
              <a:gd name="connsiteY47" fmla="*/ 1633749 h 2887282"/>
              <a:gd name="connsiteX48" fmla="*/ 1767385 w 3668512"/>
              <a:gd name="connsiteY48" fmla="*/ 1647397 h 2887282"/>
              <a:gd name="connsiteX49" fmla="*/ 1787857 w 3668512"/>
              <a:gd name="connsiteY49" fmla="*/ 1667869 h 2887282"/>
              <a:gd name="connsiteX50" fmla="*/ 1808328 w 3668512"/>
              <a:gd name="connsiteY50" fmla="*/ 1674693 h 2887282"/>
              <a:gd name="connsiteX51" fmla="*/ 1849271 w 3668512"/>
              <a:gd name="connsiteY51" fmla="*/ 1701988 h 2887282"/>
              <a:gd name="connsiteX52" fmla="*/ 1890215 w 3668512"/>
              <a:gd name="connsiteY52" fmla="*/ 1736108 h 2887282"/>
              <a:gd name="connsiteX53" fmla="*/ 1965277 w 3668512"/>
              <a:gd name="connsiteY53" fmla="*/ 1804346 h 2887282"/>
              <a:gd name="connsiteX54" fmla="*/ 2006221 w 3668512"/>
              <a:gd name="connsiteY54" fmla="*/ 1831642 h 2887282"/>
              <a:gd name="connsiteX55" fmla="*/ 2074460 w 3668512"/>
              <a:gd name="connsiteY55" fmla="*/ 1872585 h 2887282"/>
              <a:gd name="connsiteX56" fmla="*/ 2115403 w 3668512"/>
              <a:gd name="connsiteY56" fmla="*/ 1899881 h 2887282"/>
              <a:gd name="connsiteX57" fmla="*/ 2135874 w 3668512"/>
              <a:gd name="connsiteY57" fmla="*/ 1913529 h 2887282"/>
              <a:gd name="connsiteX58" fmla="*/ 2149522 w 3668512"/>
              <a:gd name="connsiteY58" fmla="*/ 1934000 h 2887282"/>
              <a:gd name="connsiteX59" fmla="*/ 2190466 w 3668512"/>
              <a:gd name="connsiteY59" fmla="*/ 1954472 h 2887282"/>
              <a:gd name="connsiteX60" fmla="*/ 2217761 w 3668512"/>
              <a:gd name="connsiteY60" fmla="*/ 1981767 h 2887282"/>
              <a:gd name="connsiteX61" fmla="*/ 2238233 w 3668512"/>
              <a:gd name="connsiteY61" fmla="*/ 2002239 h 2887282"/>
              <a:gd name="connsiteX62" fmla="*/ 2258704 w 3668512"/>
              <a:gd name="connsiteY62" fmla="*/ 2015887 h 2887282"/>
              <a:gd name="connsiteX63" fmla="*/ 2299648 w 3668512"/>
              <a:gd name="connsiteY63" fmla="*/ 2043182 h 2887282"/>
              <a:gd name="connsiteX64" fmla="*/ 2340591 w 3668512"/>
              <a:gd name="connsiteY64" fmla="*/ 2070478 h 2887282"/>
              <a:gd name="connsiteX65" fmla="*/ 2449773 w 3668512"/>
              <a:gd name="connsiteY65" fmla="*/ 2118245 h 2887282"/>
              <a:gd name="connsiteX66" fmla="*/ 2490716 w 3668512"/>
              <a:gd name="connsiteY66" fmla="*/ 2131893 h 2887282"/>
              <a:gd name="connsiteX67" fmla="*/ 2524836 w 3668512"/>
              <a:gd name="connsiteY67" fmla="*/ 2159188 h 2887282"/>
              <a:gd name="connsiteX68" fmla="*/ 2558955 w 3668512"/>
              <a:gd name="connsiteY68" fmla="*/ 2200132 h 2887282"/>
              <a:gd name="connsiteX69" fmla="*/ 2620370 w 3668512"/>
              <a:gd name="connsiteY69" fmla="*/ 2234251 h 2887282"/>
              <a:gd name="connsiteX70" fmla="*/ 2661313 w 3668512"/>
              <a:gd name="connsiteY70" fmla="*/ 2261546 h 2887282"/>
              <a:gd name="connsiteX71" fmla="*/ 2681785 w 3668512"/>
              <a:gd name="connsiteY71" fmla="*/ 2275194 h 2887282"/>
              <a:gd name="connsiteX72" fmla="*/ 2709080 w 3668512"/>
              <a:gd name="connsiteY72" fmla="*/ 2282018 h 2887282"/>
              <a:gd name="connsiteX73" fmla="*/ 2750024 w 3668512"/>
              <a:gd name="connsiteY73" fmla="*/ 2309314 h 2887282"/>
              <a:gd name="connsiteX74" fmla="*/ 2770495 w 3668512"/>
              <a:gd name="connsiteY74" fmla="*/ 2322961 h 2887282"/>
              <a:gd name="connsiteX75" fmla="*/ 2790967 w 3668512"/>
              <a:gd name="connsiteY75" fmla="*/ 2329785 h 2887282"/>
              <a:gd name="connsiteX76" fmla="*/ 2811439 w 3668512"/>
              <a:gd name="connsiteY76" fmla="*/ 2343433 h 2887282"/>
              <a:gd name="connsiteX77" fmla="*/ 2886501 w 3668512"/>
              <a:gd name="connsiteY77" fmla="*/ 2357081 h 2887282"/>
              <a:gd name="connsiteX78" fmla="*/ 2927445 w 3668512"/>
              <a:gd name="connsiteY78" fmla="*/ 2370729 h 2887282"/>
              <a:gd name="connsiteX79" fmla="*/ 2968388 w 3668512"/>
              <a:gd name="connsiteY79" fmla="*/ 2391200 h 2887282"/>
              <a:gd name="connsiteX80" fmla="*/ 3009331 w 3668512"/>
              <a:gd name="connsiteY80" fmla="*/ 2418496 h 2887282"/>
              <a:gd name="connsiteX81" fmla="*/ 3050274 w 3668512"/>
              <a:gd name="connsiteY81" fmla="*/ 2445791 h 2887282"/>
              <a:gd name="connsiteX82" fmla="*/ 3070746 w 3668512"/>
              <a:gd name="connsiteY82" fmla="*/ 2452615 h 2887282"/>
              <a:gd name="connsiteX83" fmla="*/ 3091218 w 3668512"/>
              <a:gd name="connsiteY83" fmla="*/ 2466263 h 2887282"/>
              <a:gd name="connsiteX84" fmla="*/ 3111689 w 3668512"/>
              <a:gd name="connsiteY84" fmla="*/ 2473087 h 2887282"/>
              <a:gd name="connsiteX85" fmla="*/ 3132161 w 3668512"/>
              <a:gd name="connsiteY85" fmla="*/ 2486735 h 2887282"/>
              <a:gd name="connsiteX86" fmla="*/ 3173104 w 3668512"/>
              <a:gd name="connsiteY86" fmla="*/ 2500382 h 2887282"/>
              <a:gd name="connsiteX87" fmla="*/ 3214048 w 3668512"/>
              <a:gd name="connsiteY87" fmla="*/ 2520854 h 2887282"/>
              <a:gd name="connsiteX88" fmla="*/ 3234519 w 3668512"/>
              <a:gd name="connsiteY88" fmla="*/ 2534502 h 2887282"/>
              <a:gd name="connsiteX89" fmla="*/ 3275463 w 3668512"/>
              <a:gd name="connsiteY89" fmla="*/ 2548149 h 2887282"/>
              <a:gd name="connsiteX90" fmla="*/ 3323230 w 3668512"/>
              <a:gd name="connsiteY90" fmla="*/ 2568621 h 2887282"/>
              <a:gd name="connsiteX91" fmla="*/ 3391469 w 3668512"/>
              <a:gd name="connsiteY91" fmla="*/ 2589093 h 2887282"/>
              <a:gd name="connsiteX92" fmla="*/ 3432412 w 3668512"/>
              <a:gd name="connsiteY92" fmla="*/ 2609564 h 2887282"/>
              <a:gd name="connsiteX93" fmla="*/ 3452883 w 3668512"/>
              <a:gd name="connsiteY93" fmla="*/ 2623212 h 2887282"/>
              <a:gd name="connsiteX94" fmla="*/ 3548418 w 3668512"/>
              <a:gd name="connsiteY94" fmla="*/ 2650508 h 2887282"/>
              <a:gd name="connsiteX95" fmla="*/ 3568889 w 3668512"/>
              <a:gd name="connsiteY95" fmla="*/ 2664155 h 2887282"/>
              <a:gd name="connsiteX96" fmla="*/ 3648075 w 3668512"/>
              <a:gd name="connsiteY96" fmla="*/ 2705099 h 2887282"/>
              <a:gd name="connsiteX97" fmla="*/ 3667267 w 3668512"/>
              <a:gd name="connsiteY97" fmla="*/ 2756349 h 2887282"/>
              <a:gd name="connsiteX98" fmla="*/ 3666627 w 3668512"/>
              <a:gd name="connsiteY98" fmla="*/ 2800633 h 2887282"/>
              <a:gd name="connsiteX99" fmla="*/ 3666627 w 3668512"/>
              <a:gd name="connsiteY9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07827 w 3668512"/>
              <a:gd name="connsiteY34" fmla="*/ 1142430 h 2887282"/>
              <a:gd name="connsiteX35" fmla="*/ 1255594 w 3668512"/>
              <a:gd name="connsiteY35" fmla="*/ 1183373 h 2887282"/>
              <a:gd name="connsiteX36" fmla="*/ 1269242 w 3668512"/>
              <a:gd name="connsiteY36" fmla="*/ 1203845 h 2887282"/>
              <a:gd name="connsiteX37" fmla="*/ 1310185 w 3668512"/>
              <a:gd name="connsiteY37" fmla="*/ 1231140 h 2887282"/>
              <a:gd name="connsiteX38" fmla="*/ 1330657 w 3668512"/>
              <a:gd name="connsiteY38" fmla="*/ 1244788 h 2887282"/>
              <a:gd name="connsiteX39" fmla="*/ 1371600 w 3668512"/>
              <a:gd name="connsiteY39" fmla="*/ 1278908 h 2887282"/>
              <a:gd name="connsiteX40" fmla="*/ 1385248 w 3668512"/>
              <a:gd name="connsiteY40" fmla="*/ 1299379 h 2887282"/>
              <a:gd name="connsiteX41" fmla="*/ 1405719 w 3668512"/>
              <a:gd name="connsiteY41" fmla="*/ 1313027 h 2887282"/>
              <a:gd name="connsiteX42" fmla="*/ 1521725 w 3668512"/>
              <a:gd name="connsiteY42" fmla="*/ 1429033 h 2887282"/>
              <a:gd name="connsiteX43" fmla="*/ 1542197 w 3668512"/>
              <a:gd name="connsiteY43" fmla="*/ 1449505 h 2887282"/>
              <a:gd name="connsiteX44" fmla="*/ 1617260 w 3668512"/>
              <a:gd name="connsiteY44" fmla="*/ 1510920 h 2887282"/>
              <a:gd name="connsiteX45" fmla="*/ 1671851 w 3668512"/>
              <a:gd name="connsiteY45" fmla="*/ 1565511 h 2887282"/>
              <a:gd name="connsiteX46" fmla="*/ 1746913 w 3668512"/>
              <a:gd name="connsiteY46" fmla="*/ 1633749 h 2887282"/>
              <a:gd name="connsiteX47" fmla="*/ 1767385 w 3668512"/>
              <a:gd name="connsiteY47" fmla="*/ 1647397 h 2887282"/>
              <a:gd name="connsiteX48" fmla="*/ 1787857 w 3668512"/>
              <a:gd name="connsiteY48" fmla="*/ 1667869 h 2887282"/>
              <a:gd name="connsiteX49" fmla="*/ 1808328 w 3668512"/>
              <a:gd name="connsiteY49" fmla="*/ 1674693 h 2887282"/>
              <a:gd name="connsiteX50" fmla="*/ 1849271 w 3668512"/>
              <a:gd name="connsiteY50" fmla="*/ 1701988 h 2887282"/>
              <a:gd name="connsiteX51" fmla="*/ 1890215 w 3668512"/>
              <a:gd name="connsiteY51" fmla="*/ 1736108 h 2887282"/>
              <a:gd name="connsiteX52" fmla="*/ 1965277 w 3668512"/>
              <a:gd name="connsiteY52" fmla="*/ 1804346 h 2887282"/>
              <a:gd name="connsiteX53" fmla="*/ 2006221 w 3668512"/>
              <a:gd name="connsiteY53" fmla="*/ 1831642 h 2887282"/>
              <a:gd name="connsiteX54" fmla="*/ 2074460 w 3668512"/>
              <a:gd name="connsiteY54" fmla="*/ 1872585 h 2887282"/>
              <a:gd name="connsiteX55" fmla="*/ 2115403 w 3668512"/>
              <a:gd name="connsiteY55" fmla="*/ 1899881 h 2887282"/>
              <a:gd name="connsiteX56" fmla="*/ 2135874 w 3668512"/>
              <a:gd name="connsiteY56" fmla="*/ 1913529 h 2887282"/>
              <a:gd name="connsiteX57" fmla="*/ 2149522 w 3668512"/>
              <a:gd name="connsiteY57" fmla="*/ 1934000 h 2887282"/>
              <a:gd name="connsiteX58" fmla="*/ 2190466 w 3668512"/>
              <a:gd name="connsiteY58" fmla="*/ 1954472 h 2887282"/>
              <a:gd name="connsiteX59" fmla="*/ 2217761 w 3668512"/>
              <a:gd name="connsiteY59" fmla="*/ 1981767 h 2887282"/>
              <a:gd name="connsiteX60" fmla="*/ 2238233 w 3668512"/>
              <a:gd name="connsiteY60" fmla="*/ 2002239 h 2887282"/>
              <a:gd name="connsiteX61" fmla="*/ 2258704 w 3668512"/>
              <a:gd name="connsiteY61" fmla="*/ 2015887 h 2887282"/>
              <a:gd name="connsiteX62" fmla="*/ 2299648 w 3668512"/>
              <a:gd name="connsiteY62" fmla="*/ 2043182 h 2887282"/>
              <a:gd name="connsiteX63" fmla="*/ 2340591 w 3668512"/>
              <a:gd name="connsiteY63" fmla="*/ 2070478 h 2887282"/>
              <a:gd name="connsiteX64" fmla="*/ 2449773 w 3668512"/>
              <a:gd name="connsiteY64" fmla="*/ 2118245 h 2887282"/>
              <a:gd name="connsiteX65" fmla="*/ 2490716 w 3668512"/>
              <a:gd name="connsiteY65" fmla="*/ 2131893 h 2887282"/>
              <a:gd name="connsiteX66" fmla="*/ 2524836 w 3668512"/>
              <a:gd name="connsiteY66" fmla="*/ 2159188 h 2887282"/>
              <a:gd name="connsiteX67" fmla="*/ 2558955 w 3668512"/>
              <a:gd name="connsiteY67" fmla="*/ 2200132 h 2887282"/>
              <a:gd name="connsiteX68" fmla="*/ 2620370 w 3668512"/>
              <a:gd name="connsiteY68" fmla="*/ 2234251 h 2887282"/>
              <a:gd name="connsiteX69" fmla="*/ 2661313 w 3668512"/>
              <a:gd name="connsiteY69" fmla="*/ 2261546 h 2887282"/>
              <a:gd name="connsiteX70" fmla="*/ 2681785 w 3668512"/>
              <a:gd name="connsiteY70" fmla="*/ 2275194 h 2887282"/>
              <a:gd name="connsiteX71" fmla="*/ 2709080 w 3668512"/>
              <a:gd name="connsiteY71" fmla="*/ 2282018 h 2887282"/>
              <a:gd name="connsiteX72" fmla="*/ 2750024 w 3668512"/>
              <a:gd name="connsiteY72" fmla="*/ 2309314 h 2887282"/>
              <a:gd name="connsiteX73" fmla="*/ 2770495 w 3668512"/>
              <a:gd name="connsiteY73" fmla="*/ 2322961 h 2887282"/>
              <a:gd name="connsiteX74" fmla="*/ 2790967 w 3668512"/>
              <a:gd name="connsiteY74" fmla="*/ 2329785 h 2887282"/>
              <a:gd name="connsiteX75" fmla="*/ 2811439 w 3668512"/>
              <a:gd name="connsiteY75" fmla="*/ 2343433 h 2887282"/>
              <a:gd name="connsiteX76" fmla="*/ 2886501 w 3668512"/>
              <a:gd name="connsiteY76" fmla="*/ 2357081 h 2887282"/>
              <a:gd name="connsiteX77" fmla="*/ 2927445 w 3668512"/>
              <a:gd name="connsiteY77" fmla="*/ 2370729 h 2887282"/>
              <a:gd name="connsiteX78" fmla="*/ 2968388 w 3668512"/>
              <a:gd name="connsiteY78" fmla="*/ 2391200 h 2887282"/>
              <a:gd name="connsiteX79" fmla="*/ 3009331 w 3668512"/>
              <a:gd name="connsiteY79" fmla="*/ 2418496 h 2887282"/>
              <a:gd name="connsiteX80" fmla="*/ 3050274 w 3668512"/>
              <a:gd name="connsiteY80" fmla="*/ 2445791 h 2887282"/>
              <a:gd name="connsiteX81" fmla="*/ 3070746 w 3668512"/>
              <a:gd name="connsiteY81" fmla="*/ 2452615 h 2887282"/>
              <a:gd name="connsiteX82" fmla="*/ 3091218 w 3668512"/>
              <a:gd name="connsiteY82" fmla="*/ 2466263 h 2887282"/>
              <a:gd name="connsiteX83" fmla="*/ 3111689 w 3668512"/>
              <a:gd name="connsiteY83" fmla="*/ 2473087 h 2887282"/>
              <a:gd name="connsiteX84" fmla="*/ 3132161 w 3668512"/>
              <a:gd name="connsiteY84" fmla="*/ 2486735 h 2887282"/>
              <a:gd name="connsiteX85" fmla="*/ 3173104 w 3668512"/>
              <a:gd name="connsiteY85" fmla="*/ 2500382 h 2887282"/>
              <a:gd name="connsiteX86" fmla="*/ 3214048 w 3668512"/>
              <a:gd name="connsiteY86" fmla="*/ 2520854 h 2887282"/>
              <a:gd name="connsiteX87" fmla="*/ 3234519 w 3668512"/>
              <a:gd name="connsiteY87" fmla="*/ 2534502 h 2887282"/>
              <a:gd name="connsiteX88" fmla="*/ 3275463 w 3668512"/>
              <a:gd name="connsiteY88" fmla="*/ 2548149 h 2887282"/>
              <a:gd name="connsiteX89" fmla="*/ 3323230 w 3668512"/>
              <a:gd name="connsiteY89" fmla="*/ 2568621 h 2887282"/>
              <a:gd name="connsiteX90" fmla="*/ 3391469 w 3668512"/>
              <a:gd name="connsiteY90" fmla="*/ 2589093 h 2887282"/>
              <a:gd name="connsiteX91" fmla="*/ 3432412 w 3668512"/>
              <a:gd name="connsiteY91" fmla="*/ 2609564 h 2887282"/>
              <a:gd name="connsiteX92" fmla="*/ 3452883 w 3668512"/>
              <a:gd name="connsiteY92" fmla="*/ 2623212 h 2887282"/>
              <a:gd name="connsiteX93" fmla="*/ 3548418 w 3668512"/>
              <a:gd name="connsiteY93" fmla="*/ 2650508 h 2887282"/>
              <a:gd name="connsiteX94" fmla="*/ 3568889 w 3668512"/>
              <a:gd name="connsiteY94" fmla="*/ 2664155 h 2887282"/>
              <a:gd name="connsiteX95" fmla="*/ 3648075 w 3668512"/>
              <a:gd name="connsiteY95" fmla="*/ 2705099 h 2887282"/>
              <a:gd name="connsiteX96" fmla="*/ 3667267 w 3668512"/>
              <a:gd name="connsiteY96" fmla="*/ 2756349 h 2887282"/>
              <a:gd name="connsiteX97" fmla="*/ 3666627 w 3668512"/>
              <a:gd name="connsiteY97" fmla="*/ 2800633 h 2887282"/>
              <a:gd name="connsiteX98" fmla="*/ 3666627 w 3668512"/>
              <a:gd name="connsiteY9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07325 w 3668512"/>
              <a:gd name="connsiteY12" fmla="*/ 316740 h 2887282"/>
              <a:gd name="connsiteX13" fmla="*/ 655092 w 3668512"/>
              <a:gd name="connsiteY13" fmla="*/ 371332 h 2887282"/>
              <a:gd name="connsiteX14" fmla="*/ 723331 w 3668512"/>
              <a:gd name="connsiteY14" fmla="*/ 480514 h 2887282"/>
              <a:gd name="connsiteX15" fmla="*/ 736979 w 3668512"/>
              <a:gd name="connsiteY15" fmla="*/ 500985 h 2887282"/>
              <a:gd name="connsiteX16" fmla="*/ 757451 w 3668512"/>
              <a:gd name="connsiteY16" fmla="*/ 541929 h 2887282"/>
              <a:gd name="connsiteX17" fmla="*/ 771098 w 3668512"/>
              <a:gd name="connsiteY17" fmla="*/ 569224 h 2887282"/>
              <a:gd name="connsiteX18" fmla="*/ 812042 w 3668512"/>
              <a:gd name="connsiteY18" fmla="*/ 603343 h 2887282"/>
              <a:gd name="connsiteX19" fmla="*/ 859809 w 3668512"/>
              <a:gd name="connsiteY19" fmla="*/ 664758 h 2887282"/>
              <a:gd name="connsiteX20" fmla="*/ 873457 w 3668512"/>
              <a:gd name="connsiteY20" fmla="*/ 692054 h 2887282"/>
              <a:gd name="connsiteX21" fmla="*/ 914400 w 3668512"/>
              <a:gd name="connsiteY21" fmla="*/ 732997 h 2887282"/>
              <a:gd name="connsiteX22" fmla="*/ 948519 w 3668512"/>
              <a:gd name="connsiteY22" fmla="*/ 760293 h 2887282"/>
              <a:gd name="connsiteX23" fmla="*/ 975815 w 3668512"/>
              <a:gd name="connsiteY23" fmla="*/ 801236 h 2887282"/>
              <a:gd name="connsiteX24" fmla="*/ 1003110 w 3668512"/>
              <a:gd name="connsiteY24" fmla="*/ 842179 h 2887282"/>
              <a:gd name="connsiteX25" fmla="*/ 1016758 w 3668512"/>
              <a:gd name="connsiteY25" fmla="*/ 862651 h 2887282"/>
              <a:gd name="connsiteX26" fmla="*/ 1030406 w 3668512"/>
              <a:gd name="connsiteY26" fmla="*/ 883123 h 2887282"/>
              <a:gd name="connsiteX27" fmla="*/ 1050877 w 3668512"/>
              <a:gd name="connsiteY27" fmla="*/ 903594 h 2887282"/>
              <a:gd name="connsiteX28" fmla="*/ 1078173 w 3668512"/>
              <a:gd name="connsiteY28" fmla="*/ 944537 h 2887282"/>
              <a:gd name="connsiteX29" fmla="*/ 1105469 w 3668512"/>
              <a:gd name="connsiteY29" fmla="*/ 985481 h 2887282"/>
              <a:gd name="connsiteX30" fmla="*/ 1132764 w 3668512"/>
              <a:gd name="connsiteY30" fmla="*/ 1026424 h 2887282"/>
              <a:gd name="connsiteX31" fmla="*/ 1153236 w 3668512"/>
              <a:gd name="connsiteY31" fmla="*/ 1040072 h 2887282"/>
              <a:gd name="connsiteX32" fmla="*/ 1160060 w 3668512"/>
              <a:gd name="connsiteY32" fmla="*/ 1060543 h 2887282"/>
              <a:gd name="connsiteX33" fmla="*/ 1187355 w 3668512"/>
              <a:gd name="connsiteY33" fmla="*/ 1101487 h 2887282"/>
              <a:gd name="connsiteX34" fmla="*/ 1255594 w 3668512"/>
              <a:gd name="connsiteY34" fmla="*/ 1183373 h 2887282"/>
              <a:gd name="connsiteX35" fmla="*/ 1269242 w 3668512"/>
              <a:gd name="connsiteY35" fmla="*/ 1203845 h 2887282"/>
              <a:gd name="connsiteX36" fmla="*/ 1310185 w 3668512"/>
              <a:gd name="connsiteY36" fmla="*/ 1231140 h 2887282"/>
              <a:gd name="connsiteX37" fmla="*/ 1330657 w 3668512"/>
              <a:gd name="connsiteY37" fmla="*/ 1244788 h 2887282"/>
              <a:gd name="connsiteX38" fmla="*/ 1371600 w 3668512"/>
              <a:gd name="connsiteY38" fmla="*/ 1278908 h 2887282"/>
              <a:gd name="connsiteX39" fmla="*/ 1385248 w 3668512"/>
              <a:gd name="connsiteY39" fmla="*/ 1299379 h 2887282"/>
              <a:gd name="connsiteX40" fmla="*/ 1405719 w 3668512"/>
              <a:gd name="connsiteY40" fmla="*/ 1313027 h 2887282"/>
              <a:gd name="connsiteX41" fmla="*/ 1521725 w 3668512"/>
              <a:gd name="connsiteY41" fmla="*/ 1429033 h 2887282"/>
              <a:gd name="connsiteX42" fmla="*/ 1542197 w 3668512"/>
              <a:gd name="connsiteY42" fmla="*/ 1449505 h 2887282"/>
              <a:gd name="connsiteX43" fmla="*/ 1617260 w 3668512"/>
              <a:gd name="connsiteY43" fmla="*/ 1510920 h 2887282"/>
              <a:gd name="connsiteX44" fmla="*/ 1671851 w 3668512"/>
              <a:gd name="connsiteY44" fmla="*/ 1565511 h 2887282"/>
              <a:gd name="connsiteX45" fmla="*/ 1746913 w 3668512"/>
              <a:gd name="connsiteY45" fmla="*/ 1633749 h 2887282"/>
              <a:gd name="connsiteX46" fmla="*/ 1767385 w 3668512"/>
              <a:gd name="connsiteY46" fmla="*/ 1647397 h 2887282"/>
              <a:gd name="connsiteX47" fmla="*/ 1787857 w 3668512"/>
              <a:gd name="connsiteY47" fmla="*/ 1667869 h 2887282"/>
              <a:gd name="connsiteX48" fmla="*/ 1808328 w 3668512"/>
              <a:gd name="connsiteY48" fmla="*/ 1674693 h 2887282"/>
              <a:gd name="connsiteX49" fmla="*/ 1849271 w 3668512"/>
              <a:gd name="connsiteY49" fmla="*/ 1701988 h 2887282"/>
              <a:gd name="connsiteX50" fmla="*/ 1890215 w 3668512"/>
              <a:gd name="connsiteY50" fmla="*/ 1736108 h 2887282"/>
              <a:gd name="connsiteX51" fmla="*/ 1965277 w 3668512"/>
              <a:gd name="connsiteY51" fmla="*/ 1804346 h 2887282"/>
              <a:gd name="connsiteX52" fmla="*/ 2006221 w 3668512"/>
              <a:gd name="connsiteY52" fmla="*/ 1831642 h 2887282"/>
              <a:gd name="connsiteX53" fmla="*/ 2074460 w 3668512"/>
              <a:gd name="connsiteY53" fmla="*/ 1872585 h 2887282"/>
              <a:gd name="connsiteX54" fmla="*/ 2115403 w 3668512"/>
              <a:gd name="connsiteY54" fmla="*/ 1899881 h 2887282"/>
              <a:gd name="connsiteX55" fmla="*/ 2135874 w 3668512"/>
              <a:gd name="connsiteY55" fmla="*/ 1913529 h 2887282"/>
              <a:gd name="connsiteX56" fmla="*/ 2149522 w 3668512"/>
              <a:gd name="connsiteY56" fmla="*/ 1934000 h 2887282"/>
              <a:gd name="connsiteX57" fmla="*/ 2190466 w 3668512"/>
              <a:gd name="connsiteY57" fmla="*/ 1954472 h 2887282"/>
              <a:gd name="connsiteX58" fmla="*/ 2217761 w 3668512"/>
              <a:gd name="connsiteY58" fmla="*/ 1981767 h 2887282"/>
              <a:gd name="connsiteX59" fmla="*/ 2238233 w 3668512"/>
              <a:gd name="connsiteY59" fmla="*/ 2002239 h 2887282"/>
              <a:gd name="connsiteX60" fmla="*/ 2258704 w 3668512"/>
              <a:gd name="connsiteY60" fmla="*/ 2015887 h 2887282"/>
              <a:gd name="connsiteX61" fmla="*/ 2299648 w 3668512"/>
              <a:gd name="connsiteY61" fmla="*/ 2043182 h 2887282"/>
              <a:gd name="connsiteX62" fmla="*/ 2340591 w 3668512"/>
              <a:gd name="connsiteY62" fmla="*/ 2070478 h 2887282"/>
              <a:gd name="connsiteX63" fmla="*/ 2449773 w 3668512"/>
              <a:gd name="connsiteY63" fmla="*/ 2118245 h 2887282"/>
              <a:gd name="connsiteX64" fmla="*/ 2490716 w 3668512"/>
              <a:gd name="connsiteY64" fmla="*/ 2131893 h 2887282"/>
              <a:gd name="connsiteX65" fmla="*/ 2524836 w 3668512"/>
              <a:gd name="connsiteY65" fmla="*/ 2159188 h 2887282"/>
              <a:gd name="connsiteX66" fmla="*/ 2558955 w 3668512"/>
              <a:gd name="connsiteY66" fmla="*/ 2200132 h 2887282"/>
              <a:gd name="connsiteX67" fmla="*/ 2620370 w 3668512"/>
              <a:gd name="connsiteY67" fmla="*/ 2234251 h 2887282"/>
              <a:gd name="connsiteX68" fmla="*/ 2661313 w 3668512"/>
              <a:gd name="connsiteY68" fmla="*/ 2261546 h 2887282"/>
              <a:gd name="connsiteX69" fmla="*/ 2681785 w 3668512"/>
              <a:gd name="connsiteY69" fmla="*/ 2275194 h 2887282"/>
              <a:gd name="connsiteX70" fmla="*/ 2709080 w 3668512"/>
              <a:gd name="connsiteY70" fmla="*/ 2282018 h 2887282"/>
              <a:gd name="connsiteX71" fmla="*/ 2750024 w 3668512"/>
              <a:gd name="connsiteY71" fmla="*/ 2309314 h 2887282"/>
              <a:gd name="connsiteX72" fmla="*/ 2770495 w 3668512"/>
              <a:gd name="connsiteY72" fmla="*/ 2322961 h 2887282"/>
              <a:gd name="connsiteX73" fmla="*/ 2790967 w 3668512"/>
              <a:gd name="connsiteY73" fmla="*/ 2329785 h 2887282"/>
              <a:gd name="connsiteX74" fmla="*/ 2811439 w 3668512"/>
              <a:gd name="connsiteY74" fmla="*/ 2343433 h 2887282"/>
              <a:gd name="connsiteX75" fmla="*/ 2886501 w 3668512"/>
              <a:gd name="connsiteY75" fmla="*/ 2357081 h 2887282"/>
              <a:gd name="connsiteX76" fmla="*/ 2927445 w 3668512"/>
              <a:gd name="connsiteY76" fmla="*/ 2370729 h 2887282"/>
              <a:gd name="connsiteX77" fmla="*/ 2968388 w 3668512"/>
              <a:gd name="connsiteY77" fmla="*/ 2391200 h 2887282"/>
              <a:gd name="connsiteX78" fmla="*/ 3009331 w 3668512"/>
              <a:gd name="connsiteY78" fmla="*/ 2418496 h 2887282"/>
              <a:gd name="connsiteX79" fmla="*/ 3050274 w 3668512"/>
              <a:gd name="connsiteY79" fmla="*/ 2445791 h 2887282"/>
              <a:gd name="connsiteX80" fmla="*/ 3070746 w 3668512"/>
              <a:gd name="connsiteY80" fmla="*/ 2452615 h 2887282"/>
              <a:gd name="connsiteX81" fmla="*/ 3091218 w 3668512"/>
              <a:gd name="connsiteY81" fmla="*/ 2466263 h 2887282"/>
              <a:gd name="connsiteX82" fmla="*/ 3111689 w 3668512"/>
              <a:gd name="connsiteY82" fmla="*/ 2473087 h 2887282"/>
              <a:gd name="connsiteX83" fmla="*/ 3132161 w 3668512"/>
              <a:gd name="connsiteY83" fmla="*/ 2486735 h 2887282"/>
              <a:gd name="connsiteX84" fmla="*/ 3173104 w 3668512"/>
              <a:gd name="connsiteY84" fmla="*/ 2500382 h 2887282"/>
              <a:gd name="connsiteX85" fmla="*/ 3214048 w 3668512"/>
              <a:gd name="connsiteY85" fmla="*/ 2520854 h 2887282"/>
              <a:gd name="connsiteX86" fmla="*/ 3234519 w 3668512"/>
              <a:gd name="connsiteY86" fmla="*/ 2534502 h 2887282"/>
              <a:gd name="connsiteX87" fmla="*/ 3275463 w 3668512"/>
              <a:gd name="connsiteY87" fmla="*/ 2548149 h 2887282"/>
              <a:gd name="connsiteX88" fmla="*/ 3323230 w 3668512"/>
              <a:gd name="connsiteY88" fmla="*/ 2568621 h 2887282"/>
              <a:gd name="connsiteX89" fmla="*/ 3391469 w 3668512"/>
              <a:gd name="connsiteY89" fmla="*/ 2589093 h 2887282"/>
              <a:gd name="connsiteX90" fmla="*/ 3432412 w 3668512"/>
              <a:gd name="connsiteY90" fmla="*/ 2609564 h 2887282"/>
              <a:gd name="connsiteX91" fmla="*/ 3452883 w 3668512"/>
              <a:gd name="connsiteY91" fmla="*/ 2623212 h 2887282"/>
              <a:gd name="connsiteX92" fmla="*/ 3548418 w 3668512"/>
              <a:gd name="connsiteY92" fmla="*/ 2650508 h 2887282"/>
              <a:gd name="connsiteX93" fmla="*/ 3568889 w 3668512"/>
              <a:gd name="connsiteY93" fmla="*/ 2664155 h 2887282"/>
              <a:gd name="connsiteX94" fmla="*/ 3648075 w 3668512"/>
              <a:gd name="connsiteY94" fmla="*/ 2705099 h 2887282"/>
              <a:gd name="connsiteX95" fmla="*/ 3667267 w 3668512"/>
              <a:gd name="connsiteY95" fmla="*/ 2756349 h 2887282"/>
              <a:gd name="connsiteX96" fmla="*/ 3666627 w 3668512"/>
              <a:gd name="connsiteY96" fmla="*/ 2800633 h 2887282"/>
              <a:gd name="connsiteX97" fmla="*/ 3666627 w 3668512"/>
              <a:gd name="connsiteY9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00501 w 3668512"/>
              <a:gd name="connsiteY11" fmla="*/ 296269 h 2887282"/>
              <a:gd name="connsiteX12" fmla="*/ 655092 w 3668512"/>
              <a:gd name="connsiteY12" fmla="*/ 371332 h 2887282"/>
              <a:gd name="connsiteX13" fmla="*/ 723331 w 3668512"/>
              <a:gd name="connsiteY13" fmla="*/ 480514 h 2887282"/>
              <a:gd name="connsiteX14" fmla="*/ 736979 w 3668512"/>
              <a:gd name="connsiteY14" fmla="*/ 500985 h 2887282"/>
              <a:gd name="connsiteX15" fmla="*/ 757451 w 3668512"/>
              <a:gd name="connsiteY15" fmla="*/ 541929 h 2887282"/>
              <a:gd name="connsiteX16" fmla="*/ 771098 w 3668512"/>
              <a:gd name="connsiteY16" fmla="*/ 569224 h 2887282"/>
              <a:gd name="connsiteX17" fmla="*/ 812042 w 3668512"/>
              <a:gd name="connsiteY17" fmla="*/ 603343 h 2887282"/>
              <a:gd name="connsiteX18" fmla="*/ 859809 w 3668512"/>
              <a:gd name="connsiteY18" fmla="*/ 664758 h 2887282"/>
              <a:gd name="connsiteX19" fmla="*/ 873457 w 3668512"/>
              <a:gd name="connsiteY19" fmla="*/ 692054 h 2887282"/>
              <a:gd name="connsiteX20" fmla="*/ 914400 w 3668512"/>
              <a:gd name="connsiteY20" fmla="*/ 732997 h 2887282"/>
              <a:gd name="connsiteX21" fmla="*/ 948519 w 3668512"/>
              <a:gd name="connsiteY21" fmla="*/ 760293 h 2887282"/>
              <a:gd name="connsiteX22" fmla="*/ 975815 w 3668512"/>
              <a:gd name="connsiteY22" fmla="*/ 801236 h 2887282"/>
              <a:gd name="connsiteX23" fmla="*/ 1003110 w 3668512"/>
              <a:gd name="connsiteY23" fmla="*/ 842179 h 2887282"/>
              <a:gd name="connsiteX24" fmla="*/ 1016758 w 3668512"/>
              <a:gd name="connsiteY24" fmla="*/ 862651 h 2887282"/>
              <a:gd name="connsiteX25" fmla="*/ 1030406 w 3668512"/>
              <a:gd name="connsiteY25" fmla="*/ 883123 h 2887282"/>
              <a:gd name="connsiteX26" fmla="*/ 1050877 w 3668512"/>
              <a:gd name="connsiteY26" fmla="*/ 903594 h 2887282"/>
              <a:gd name="connsiteX27" fmla="*/ 1078173 w 3668512"/>
              <a:gd name="connsiteY27" fmla="*/ 944537 h 2887282"/>
              <a:gd name="connsiteX28" fmla="*/ 1105469 w 3668512"/>
              <a:gd name="connsiteY28" fmla="*/ 985481 h 2887282"/>
              <a:gd name="connsiteX29" fmla="*/ 1132764 w 3668512"/>
              <a:gd name="connsiteY29" fmla="*/ 1026424 h 2887282"/>
              <a:gd name="connsiteX30" fmla="*/ 1153236 w 3668512"/>
              <a:gd name="connsiteY30" fmla="*/ 1040072 h 2887282"/>
              <a:gd name="connsiteX31" fmla="*/ 1160060 w 3668512"/>
              <a:gd name="connsiteY31" fmla="*/ 1060543 h 2887282"/>
              <a:gd name="connsiteX32" fmla="*/ 1187355 w 3668512"/>
              <a:gd name="connsiteY32" fmla="*/ 1101487 h 2887282"/>
              <a:gd name="connsiteX33" fmla="*/ 1255594 w 3668512"/>
              <a:gd name="connsiteY33" fmla="*/ 1183373 h 2887282"/>
              <a:gd name="connsiteX34" fmla="*/ 1269242 w 3668512"/>
              <a:gd name="connsiteY34" fmla="*/ 1203845 h 2887282"/>
              <a:gd name="connsiteX35" fmla="*/ 1310185 w 3668512"/>
              <a:gd name="connsiteY35" fmla="*/ 1231140 h 2887282"/>
              <a:gd name="connsiteX36" fmla="*/ 1330657 w 3668512"/>
              <a:gd name="connsiteY36" fmla="*/ 1244788 h 2887282"/>
              <a:gd name="connsiteX37" fmla="*/ 1371600 w 3668512"/>
              <a:gd name="connsiteY37" fmla="*/ 1278908 h 2887282"/>
              <a:gd name="connsiteX38" fmla="*/ 1385248 w 3668512"/>
              <a:gd name="connsiteY38" fmla="*/ 1299379 h 2887282"/>
              <a:gd name="connsiteX39" fmla="*/ 1405719 w 3668512"/>
              <a:gd name="connsiteY39" fmla="*/ 1313027 h 2887282"/>
              <a:gd name="connsiteX40" fmla="*/ 1521725 w 3668512"/>
              <a:gd name="connsiteY40" fmla="*/ 1429033 h 2887282"/>
              <a:gd name="connsiteX41" fmla="*/ 1542197 w 3668512"/>
              <a:gd name="connsiteY41" fmla="*/ 1449505 h 2887282"/>
              <a:gd name="connsiteX42" fmla="*/ 1617260 w 3668512"/>
              <a:gd name="connsiteY42" fmla="*/ 1510920 h 2887282"/>
              <a:gd name="connsiteX43" fmla="*/ 1671851 w 3668512"/>
              <a:gd name="connsiteY43" fmla="*/ 1565511 h 2887282"/>
              <a:gd name="connsiteX44" fmla="*/ 1746913 w 3668512"/>
              <a:gd name="connsiteY44" fmla="*/ 1633749 h 2887282"/>
              <a:gd name="connsiteX45" fmla="*/ 1767385 w 3668512"/>
              <a:gd name="connsiteY45" fmla="*/ 1647397 h 2887282"/>
              <a:gd name="connsiteX46" fmla="*/ 1787857 w 3668512"/>
              <a:gd name="connsiteY46" fmla="*/ 1667869 h 2887282"/>
              <a:gd name="connsiteX47" fmla="*/ 1808328 w 3668512"/>
              <a:gd name="connsiteY47" fmla="*/ 1674693 h 2887282"/>
              <a:gd name="connsiteX48" fmla="*/ 1849271 w 3668512"/>
              <a:gd name="connsiteY48" fmla="*/ 1701988 h 2887282"/>
              <a:gd name="connsiteX49" fmla="*/ 1890215 w 3668512"/>
              <a:gd name="connsiteY49" fmla="*/ 1736108 h 2887282"/>
              <a:gd name="connsiteX50" fmla="*/ 1965277 w 3668512"/>
              <a:gd name="connsiteY50" fmla="*/ 1804346 h 2887282"/>
              <a:gd name="connsiteX51" fmla="*/ 2006221 w 3668512"/>
              <a:gd name="connsiteY51" fmla="*/ 1831642 h 2887282"/>
              <a:gd name="connsiteX52" fmla="*/ 2074460 w 3668512"/>
              <a:gd name="connsiteY52" fmla="*/ 1872585 h 2887282"/>
              <a:gd name="connsiteX53" fmla="*/ 2115403 w 3668512"/>
              <a:gd name="connsiteY53" fmla="*/ 1899881 h 2887282"/>
              <a:gd name="connsiteX54" fmla="*/ 2135874 w 3668512"/>
              <a:gd name="connsiteY54" fmla="*/ 1913529 h 2887282"/>
              <a:gd name="connsiteX55" fmla="*/ 2149522 w 3668512"/>
              <a:gd name="connsiteY55" fmla="*/ 1934000 h 2887282"/>
              <a:gd name="connsiteX56" fmla="*/ 2190466 w 3668512"/>
              <a:gd name="connsiteY56" fmla="*/ 1954472 h 2887282"/>
              <a:gd name="connsiteX57" fmla="*/ 2217761 w 3668512"/>
              <a:gd name="connsiteY57" fmla="*/ 1981767 h 2887282"/>
              <a:gd name="connsiteX58" fmla="*/ 2238233 w 3668512"/>
              <a:gd name="connsiteY58" fmla="*/ 2002239 h 2887282"/>
              <a:gd name="connsiteX59" fmla="*/ 2258704 w 3668512"/>
              <a:gd name="connsiteY59" fmla="*/ 2015887 h 2887282"/>
              <a:gd name="connsiteX60" fmla="*/ 2299648 w 3668512"/>
              <a:gd name="connsiteY60" fmla="*/ 2043182 h 2887282"/>
              <a:gd name="connsiteX61" fmla="*/ 2340591 w 3668512"/>
              <a:gd name="connsiteY61" fmla="*/ 2070478 h 2887282"/>
              <a:gd name="connsiteX62" fmla="*/ 2449773 w 3668512"/>
              <a:gd name="connsiteY62" fmla="*/ 2118245 h 2887282"/>
              <a:gd name="connsiteX63" fmla="*/ 2490716 w 3668512"/>
              <a:gd name="connsiteY63" fmla="*/ 2131893 h 2887282"/>
              <a:gd name="connsiteX64" fmla="*/ 2524836 w 3668512"/>
              <a:gd name="connsiteY64" fmla="*/ 2159188 h 2887282"/>
              <a:gd name="connsiteX65" fmla="*/ 2558955 w 3668512"/>
              <a:gd name="connsiteY65" fmla="*/ 2200132 h 2887282"/>
              <a:gd name="connsiteX66" fmla="*/ 2620370 w 3668512"/>
              <a:gd name="connsiteY66" fmla="*/ 2234251 h 2887282"/>
              <a:gd name="connsiteX67" fmla="*/ 2661313 w 3668512"/>
              <a:gd name="connsiteY67" fmla="*/ 2261546 h 2887282"/>
              <a:gd name="connsiteX68" fmla="*/ 2681785 w 3668512"/>
              <a:gd name="connsiteY68" fmla="*/ 2275194 h 2887282"/>
              <a:gd name="connsiteX69" fmla="*/ 2709080 w 3668512"/>
              <a:gd name="connsiteY69" fmla="*/ 2282018 h 2887282"/>
              <a:gd name="connsiteX70" fmla="*/ 2750024 w 3668512"/>
              <a:gd name="connsiteY70" fmla="*/ 2309314 h 2887282"/>
              <a:gd name="connsiteX71" fmla="*/ 2770495 w 3668512"/>
              <a:gd name="connsiteY71" fmla="*/ 2322961 h 2887282"/>
              <a:gd name="connsiteX72" fmla="*/ 2790967 w 3668512"/>
              <a:gd name="connsiteY72" fmla="*/ 2329785 h 2887282"/>
              <a:gd name="connsiteX73" fmla="*/ 2811439 w 3668512"/>
              <a:gd name="connsiteY73" fmla="*/ 2343433 h 2887282"/>
              <a:gd name="connsiteX74" fmla="*/ 2886501 w 3668512"/>
              <a:gd name="connsiteY74" fmla="*/ 2357081 h 2887282"/>
              <a:gd name="connsiteX75" fmla="*/ 2927445 w 3668512"/>
              <a:gd name="connsiteY75" fmla="*/ 2370729 h 2887282"/>
              <a:gd name="connsiteX76" fmla="*/ 2968388 w 3668512"/>
              <a:gd name="connsiteY76" fmla="*/ 2391200 h 2887282"/>
              <a:gd name="connsiteX77" fmla="*/ 3009331 w 3668512"/>
              <a:gd name="connsiteY77" fmla="*/ 2418496 h 2887282"/>
              <a:gd name="connsiteX78" fmla="*/ 3050274 w 3668512"/>
              <a:gd name="connsiteY78" fmla="*/ 2445791 h 2887282"/>
              <a:gd name="connsiteX79" fmla="*/ 3070746 w 3668512"/>
              <a:gd name="connsiteY79" fmla="*/ 2452615 h 2887282"/>
              <a:gd name="connsiteX80" fmla="*/ 3091218 w 3668512"/>
              <a:gd name="connsiteY80" fmla="*/ 2466263 h 2887282"/>
              <a:gd name="connsiteX81" fmla="*/ 3111689 w 3668512"/>
              <a:gd name="connsiteY81" fmla="*/ 2473087 h 2887282"/>
              <a:gd name="connsiteX82" fmla="*/ 3132161 w 3668512"/>
              <a:gd name="connsiteY82" fmla="*/ 2486735 h 2887282"/>
              <a:gd name="connsiteX83" fmla="*/ 3173104 w 3668512"/>
              <a:gd name="connsiteY83" fmla="*/ 2500382 h 2887282"/>
              <a:gd name="connsiteX84" fmla="*/ 3214048 w 3668512"/>
              <a:gd name="connsiteY84" fmla="*/ 2520854 h 2887282"/>
              <a:gd name="connsiteX85" fmla="*/ 3234519 w 3668512"/>
              <a:gd name="connsiteY85" fmla="*/ 2534502 h 2887282"/>
              <a:gd name="connsiteX86" fmla="*/ 3275463 w 3668512"/>
              <a:gd name="connsiteY86" fmla="*/ 2548149 h 2887282"/>
              <a:gd name="connsiteX87" fmla="*/ 3323230 w 3668512"/>
              <a:gd name="connsiteY87" fmla="*/ 2568621 h 2887282"/>
              <a:gd name="connsiteX88" fmla="*/ 3391469 w 3668512"/>
              <a:gd name="connsiteY88" fmla="*/ 2589093 h 2887282"/>
              <a:gd name="connsiteX89" fmla="*/ 3432412 w 3668512"/>
              <a:gd name="connsiteY89" fmla="*/ 2609564 h 2887282"/>
              <a:gd name="connsiteX90" fmla="*/ 3452883 w 3668512"/>
              <a:gd name="connsiteY90" fmla="*/ 2623212 h 2887282"/>
              <a:gd name="connsiteX91" fmla="*/ 3548418 w 3668512"/>
              <a:gd name="connsiteY91" fmla="*/ 2650508 h 2887282"/>
              <a:gd name="connsiteX92" fmla="*/ 3568889 w 3668512"/>
              <a:gd name="connsiteY92" fmla="*/ 2664155 h 2887282"/>
              <a:gd name="connsiteX93" fmla="*/ 3648075 w 3668512"/>
              <a:gd name="connsiteY93" fmla="*/ 2705099 h 2887282"/>
              <a:gd name="connsiteX94" fmla="*/ 3667267 w 3668512"/>
              <a:gd name="connsiteY94" fmla="*/ 2756349 h 2887282"/>
              <a:gd name="connsiteX95" fmla="*/ 3666627 w 3668512"/>
              <a:gd name="connsiteY95" fmla="*/ 2800633 h 2887282"/>
              <a:gd name="connsiteX96" fmla="*/ 3666627 w 3668512"/>
              <a:gd name="connsiteY9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491319 w 3668512"/>
              <a:gd name="connsiteY4" fmla="*/ 71081 h 2887282"/>
              <a:gd name="connsiteX5" fmla="*/ 532263 w 3668512"/>
              <a:gd name="connsiteY5" fmla="*/ 98376 h 2887282"/>
              <a:gd name="connsiteX6" fmla="*/ 545910 w 3668512"/>
              <a:gd name="connsiteY6" fmla="*/ 139320 h 2887282"/>
              <a:gd name="connsiteX7" fmla="*/ 552734 w 3668512"/>
              <a:gd name="connsiteY7" fmla="*/ 173439 h 2887282"/>
              <a:gd name="connsiteX8" fmla="*/ 566382 w 3668512"/>
              <a:gd name="connsiteY8" fmla="*/ 214382 h 2887282"/>
              <a:gd name="connsiteX9" fmla="*/ 573206 w 3668512"/>
              <a:gd name="connsiteY9" fmla="*/ 234854 h 2887282"/>
              <a:gd name="connsiteX10" fmla="*/ 586854 w 3668512"/>
              <a:gd name="connsiteY10" fmla="*/ 275797 h 2887282"/>
              <a:gd name="connsiteX11" fmla="*/ 655092 w 3668512"/>
              <a:gd name="connsiteY11" fmla="*/ 371332 h 2887282"/>
              <a:gd name="connsiteX12" fmla="*/ 723331 w 3668512"/>
              <a:gd name="connsiteY12" fmla="*/ 480514 h 2887282"/>
              <a:gd name="connsiteX13" fmla="*/ 736979 w 3668512"/>
              <a:gd name="connsiteY13" fmla="*/ 500985 h 2887282"/>
              <a:gd name="connsiteX14" fmla="*/ 757451 w 3668512"/>
              <a:gd name="connsiteY14" fmla="*/ 541929 h 2887282"/>
              <a:gd name="connsiteX15" fmla="*/ 771098 w 3668512"/>
              <a:gd name="connsiteY15" fmla="*/ 569224 h 2887282"/>
              <a:gd name="connsiteX16" fmla="*/ 812042 w 3668512"/>
              <a:gd name="connsiteY16" fmla="*/ 603343 h 2887282"/>
              <a:gd name="connsiteX17" fmla="*/ 859809 w 3668512"/>
              <a:gd name="connsiteY17" fmla="*/ 664758 h 2887282"/>
              <a:gd name="connsiteX18" fmla="*/ 873457 w 3668512"/>
              <a:gd name="connsiteY18" fmla="*/ 692054 h 2887282"/>
              <a:gd name="connsiteX19" fmla="*/ 914400 w 3668512"/>
              <a:gd name="connsiteY19" fmla="*/ 732997 h 2887282"/>
              <a:gd name="connsiteX20" fmla="*/ 948519 w 3668512"/>
              <a:gd name="connsiteY20" fmla="*/ 760293 h 2887282"/>
              <a:gd name="connsiteX21" fmla="*/ 975815 w 3668512"/>
              <a:gd name="connsiteY21" fmla="*/ 801236 h 2887282"/>
              <a:gd name="connsiteX22" fmla="*/ 1003110 w 3668512"/>
              <a:gd name="connsiteY22" fmla="*/ 842179 h 2887282"/>
              <a:gd name="connsiteX23" fmla="*/ 1016758 w 3668512"/>
              <a:gd name="connsiteY23" fmla="*/ 862651 h 2887282"/>
              <a:gd name="connsiteX24" fmla="*/ 1030406 w 3668512"/>
              <a:gd name="connsiteY24" fmla="*/ 883123 h 2887282"/>
              <a:gd name="connsiteX25" fmla="*/ 1050877 w 3668512"/>
              <a:gd name="connsiteY25" fmla="*/ 903594 h 2887282"/>
              <a:gd name="connsiteX26" fmla="*/ 1078173 w 3668512"/>
              <a:gd name="connsiteY26" fmla="*/ 944537 h 2887282"/>
              <a:gd name="connsiteX27" fmla="*/ 1105469 w 3668512"/>
              <a:gd name="connsiteY27" fmla="*/ 985481 h 2887282"/>
              <a:gd name="connsiteX28" fmla="*/ 1132764 w 3668512"/>
              <a:gd name="connsiteY28" fmla="*/ 1026424 h 2887282"/>
              <a:gd name="connsiteX29" fmla="*/ 1153236 w 3668512"/>
              <a:gd name="connsiteY29" fmla="*/ 1040072 h 2887282"/>
              <a:gd name="connsiteX30" fmla="*/ 1160060 w 3668512"/>
              <a:gd name="connsiteY30" fmla="*/ 1060543 h 2887282"/>
              <a:gd name="connsiteX31" fmla="*/ 1187355 w 3668512"/>
              <a:gd name="connsiteY31" fmla="*/ 1101487 h 2887282"/>
              <a:gd name="connsiteX32" fmla="*/ 1255594 w 3668512"/>
              <a:gd name="connsiteY32" fmla="*/ 1183373 h 2887282"/>
              <a:gd name="connsiteX33" fmla="*/ 1269242 w 3668512"/>
              <a:gd name="connsiteY33" fmla="*/ 1203845 h 2887282"/>
              <a:gd name="connsiteX34" fmla="*/ 1310185 w 3668512"/>
              <a:gd name="connsiteY34" fmla="*/ 1231140 h 2887282"/>
              <a:gd name="connsiteX35" fmla="*/ 1330657 w 3668512"/>
              <a:gd name="connsiteY35" fmla="*/ 1244788 h 2887282"/>
              <a:gd name="connsiteX36" fmla="*/ 1371600 w 3668512"/>
              <a:gd name="connsiteY36" fmla="*/ 1278908 h 2887282"/>
              <a:gd name="connsiteX37" fmla="*/ 1385248 w 3668512"/>
              <a:gd name="connsiteY37" fmla="*/ 1299379 h 2887282"/>
              <a:gd name="connsiteX38" fmla="*/ 1405719 w 3668512"/>
              <a:gd name="connsiteY38" fmla="*/ 1313027 h 2887282"/>
              <a:gd name="connsiteX39" fmla="*/ 1521725 w 3668512"/>
              <a:gd name="connsiteY39" fmla="*/ 1429033 h 2887282"/>
              <a:gd name="connsiteX40" fmla="*/ 1542197 w 3668512"/>
              <a:gd name="connsiteY40" fmla="*/ 1449505 h 2887282"/>
              <a:gd name="connsiteX41" fmla="*/ 1617260 w 3668512"/>
              <a:gd name="connsiteY41" fmla="*/ 1510920 h 2887282"/>
              <a:gd name="connsiteX42" fmla="*/ 1671851 w 3668512"/>
              <a:gd name="connsiteY42" fmla="*/ 1565511 h 2887282"/>
              <a:gd name="connsiteX43" fmla="*/ 1746913 w 3668512"/>
              <a:gd name="connsiteY43" fmla="*/ 1633749 h 2887282"/>
              <a:gd name="connsiteX44" fmla="*/ 1767385 w 3668512"/>
              <a:gd name="connsiteY44" fmla="*/ 1647397 h 2887282"/>
              <a:gd name="connsiteX45" fmla="*/ 1787857 w 3668512"/>
              <a:gd name="connsiteY45" fmla="*/ 1667869 h 2887282"/>
              <a:gd name="connsiteX46" fmla="*/ 1808328 w 3668512"/>
              <a:gd name="connsiteY46" fmla="*/ 1674693 h 2887282"/>
              <a:gd name="connsiteX47" fmla="*/ 1849271 w 3668512"/>
              <a:gd name="connsiteY47" fmla="*/ 1701988 h 2887282"/>
              <a:gd name="connsiteX48" fmla="*/ 1890215 w 3668512"/>
              <a:gd name="connsiteY48" fmla="*/ 1736108 h 2887282"/>
              <a:gd name="connsiteX49" fmla="*/ 1965277 w 3668512"/>
              <a:gd name="connsiteY49" fmla="*/ 1804346 h 2887282"/>
              <a:gd name="connsiteX50" fmla="*/ 2006221 w 3668512"/>
              <a:gd name="connsiteY50" fmla="*/ 1831642 h 2887282"/>
              <a:gd name="connsiteX51" fmla="*/ 2074460 w 3668512"/>
              <a:gd name="connsiteY51" fmla="*/ 1872585 h 2887282"/>
              <a:gd name="connsiteX52" fmla="*/ 2115403 w 3668512"/>
              <a:gd name="connsiteY52" fmla="*/ 1899881 h 2887282"/>
              <a:gd name="connsiteX53" fmla="*/ 2135874 w 3668512"/>
              <a:gd name="connsiteY53" fmla="*/ 1913529 h 2887282"/>
              <a:gd name="connsiteX54" fmla="*/ 2149522 w 3668512"/>
              <a:gd name="connsiteY54" fmla="*/ 1934000 h 2887282"/>
              <a:gd name="connsiteX55" fmla="*/ 2190466 w 3668512"/>
              <a:gd name="connsiteY55" fmla="*/ 1954472 h 2887282"/>
              <a:gd name="connsiteX56" fmla="*/ 2217761 w 3668512"/>
              <a:gd name="connsiteY56" fmla="*/ 1981767 h 2887282"/>
              <a:gd name="connsiteX57" fmla="*/ 2238233 w 3668512"/>
              <a:gd name="connsiteY57" fmla="*/ 2002239 h 2887282"/>
              <a:gd name="connsiteX58" fmla="*/ 2258704 w 3668512"/>
              <a:gd name="connsiteY58" fmla="*/ 2015887 h 2887282"/>
              <a:gd name="connsiteX59" fmla="*/ 2299648 w 3668512"/>
              <a:gd name="connsiteY59" fmla="*/ 2043182 h 2887282"/>
              <a:gd name="connsiteX60" fmla="*/ 2340591 w 3668512"/>
              <a:gd name="connsiteY60" fmla="*/ 2070478 h 2887282"/>
              <a:gd name="connsiteX61" fmla="*/ 2449773 w 3668512"/>
              <a:gd name="connsiteY61" fmla="*/ 2118245 h 2887282"/>
              <a:gd name="connsiteX62" fmla="*/ 2490716 w 3668512"/>
              <a:gd name="connsiteY62" fmla="*/ 2131893 h 2887282"/>
              <a:gd name="connsiteX63" fmla="*/ 2524836 w 3668512"/>
              <a:gd name="connsiteY63" fmla="*/ 2159188 h 2887282"/>
              <a:gd name="connsiteX64" fmla="*/ 2558955 w 3668512"/>
              <a:gd name="connsiteY64" fmla="*/ 2200132 h 2887282"/>
              <a:gd name="connsiteX65" fmla="*/ 2620370 w 3668512"/>
              <a:gd name="connsiteY65" fmla="*/ 2234251 h 2887282"/>
              <a:gd name="connsiteX66" fmla="*/ 2661313 w 3668512"/>
              <a:gd name="connsiteY66" fmla="*/ 2261546 h 2887282"/>
              <a:gd name="connsiteX67" fmla="*/ 2681785 w 3668512"/>
              <a:gd name="connsiteY67" fmla="*/ 2275194 h 2887282"/>
              <a:gd name="connsiteX68" fmla="*/ 2709080 w 3668512"/>
              <a:gd name="connsiteY68" fmla="*/ 2282018 h 2887282"/>
              <a:gd name="connsiteX69" fmla="*/ 2750024 w 3668512"/>
              <a:gd name="connsiteY69" fmla="*/ 2309314 h 2887282"/>
              <a:gd name="connsiteX70" fmla="*/ 2770495 w 3668512"/>
              <a:gd name="connsiteY70" fmla="*/ 2322961 h 2887282"/>
              <a:gd name="connsiteX71" fmla="*/ 2790967 w 3668512"/>
              <a:gd name="connsiteY71" fmla="*/ 2329785 h 2887282"/>
              <a:gd name="connsiteX72" fmla="*/ 2811439 w 3668512"/>
              <a:gd name="connsiteY72" fmla="*/ 2343433 h 2887282"/>
              <a:gd name="connsiteX73" fmla="*/ 2886501 w 3668512"/>
              <a:gd name="connsiteY73" fmla="*/ 2357081 h 2887282"/>
              <a:gd name="connsiteX74" fmla="*/ 2927445 w 3668512"/>
              <a:gd name="connsiteY74" fmla="*/ 2370729 h 2887282"/>
              <a:gd name="connsiteX75" fmla="*/ 2968388 w 3668512"/>
              <a:gd name="connsiteY75" fmla="*/ 2391200 h 2887282"/>
              <a:gd name="connsiteX76" fmla="*/ 3009331 w 3668512"/>
              <a:gd name="connsiteY76" fmla="*/ 2418496 h 2887282"/>
              <a:gd name="connsiteX77" fmla="*/ 3050274 w 3668512"/>
              <a:gd name="connsiteY77" fmla="*/ 2445791 h 2887282"/>
              <a:gd name="connsiteX78" fmla="*/ 3070746 w 3668512"/>
              <a:gd name="connsiteY78" fmla="*/ 2452615 h 2887282"/>
              <a:gd name="connsiteX79" fmla="*/ 3091218 w 3668512"/>
              <a:gd name="connsiteY79" fmla="*/ 2466263 h 2887282"/>
              <a:gd name="connsiteX80" fmla="*/ 3111689 w 3668512"/>
              <a:gd name="connsiteY80" fmla="*/ 2473087 h 2887282"/>
              <a:gd name="connsiteX81" fmla="*/ 3132161 w 3668512"/>
              <a:gd name="connsiteY81" fmla="*/ 2486735 h 2887282"/>
              <a:gd name="connsiteX82" fmla="*/ 3173104 w 3668512"/>
              <a:gd name="connsiteY82" fmla="*/ 2500382 h 2887282"/>
              <a:gd name="connsiteX83" fmla="*/ 3214048 w 3668512"/>
              <a:gd name="connsiteY83" fmla="*/ 2520854 h 2887282"/>
              <a:gd name="connsiteX84" fmla="*/ 3234519 w 3668512"/>
              <a:gd name="connsiteY84" fmla="*/ 2534502 h 2887282"/>
              <a:gd name="connsiteX85" fmla="*/ 3275463 w 3668512"/>
              <a:gd name="connsiteY85" fmla="*/ 2548149 h 2887282"/>
              <a:gd name="connsiteX86" fmla="*/ 3323230 w 3668512"/>
              <a:gd name="connsiteY86" fmla="*/ 2568621 h 2887282"/>
              <a:gd name="connsiteX87" fmla="*/ 3391469 w 3668512"/>
              <a:gd name="connsiteY87" fmla="*/ 2589093 h 2887282"/>
              <a:gd name="connsiteX88" fmla="*/ 3432412 w 3668512"/>
              <a:gd name="connsiteY88" fmla="*/ 2609564 h 2887282"/>
              <a:gd name="connsiteX89" fmla="*/ 3452883 w 3668512"/>
              <a:gd name="connsiteY89" fmla="*/ 2623212 h 2887282"/>
              <a:gd name="connsiteX90" fmla="*/ 3548418 w 3668512"/>
              <a:gd name="connsiteY90" fmla="*/ 2650508 h 2887282"/>
              <a:gd name="connsiteX91" fmla="*/ 3568889 w 3668512"/>
              <a:gd name="connsiteY91" fmla="*/ 2664155 h 2887282"/>
              <a:gd name="connsiteX92" fmla="*/ 3648075 w 3668512"/>
              <a:gd name="connsiteY92" fmla="*/ 2705099 h 2887282"/>
              <a:gd name="connsiteX93" fmla="*/ 3667267 w 3668512"/>
              <a:gd name="connsiteY93" fmla="*/ 2756349 h 2887282"/>
              <a:gd name="connsiteX94" fmla="*/ 3666627 w 3668512"/>
              <a:gd name="connsiteY94" fmla="*/ 2800633 h 2887282"/>
              <a:gd name="connsiteX95" fmla="*/ 3666627 w 3668512"/>
              <a:gd name="connsiteY95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573206 w 3668512"/>
              <a:gd name="connsiteY8" fmla="*/ 234854 h 2887282"/>
              <a:gd name="connsiteX9" fmla="*/ 586854 w 3668512"/>
              <a:gd name="connsiteY9" fmla="*/ 275797 h 2887282"/>
              <a:gd name="connsiteX10" fmla="*/ 655092 w 3668512"/>
              <a:gd name="connsiteY10" fmla="*/ 371332 h 2887282"/>
              <a:gd name="connsiteX11" fmla="*/ 723331 w 3668512"/>
              <a:gd name="connsiteY11" fmla="*/ 480514 h 2887282"/>
              <a:gd name="connsiteX12" fmla="*/ 736979 w 3668512"/>
              <a:gd name="connsiteY12" fmla="*/ 500985 h 2887282"/>
              <a:gd name="connsiteX13" fmla="*/ 757451 w 3668512"/>
              <a:gd name="connsiteY13" fmla="*/ 541929 h 2887282"/>
              <a:gd name="connsiteX14" fmla="*/ 771098 w 3668512"/>
              <a:gd name="connsiteY14" fmla="*/ 569224 h 2887282"/>
              <a:gd name="connsiteX15" fmla="*/ 812042 w 3668512"/>
              <a:gd name="connsiteY15" fmla="*/ 603343 h 2887282"/>
              <a:gd name="connsiteX16" fmla="*/ 859809 w 3668512"/>
              <a:gd name="connsiteY16" fmla="*/ 664758 h 2887282"/>
              <a:gd name="connsiteX17" fmla="*/ 873457 w 3668512"/>
              <a:gd name="connsiteY17" fmla="*/ 692054 h 2887282"/>
              <a:gd name="connsiteX18" fmla="*/ 914400 w 3668512"/>
              <a:gd name="connsiteY18" fmla="*/ 732997 h 2887282"/>
              <a:gd name="connsiteX19" fmla="*/ 948519 w 3668512"/>
              <a:gd name="connsiteY19" fmla="*/ 760293 h 2887282"/>
              <a:gd name="connsiteX20" fmla="*/ 975815 w 3668512"/>
              <a:gd name="connsiteY20" fmla="*/ 801236 h 2887282"/>
              <a:gd name="connsiteX21" fmla="*/ 1003110 w 3668512"/>
              <a:gd name="connsiteY21" fmla="*/ 842179 h 2887282"/>
              <a:gd name="connsiteX22" fmla="*/ 1016758 w 3668512"/>
              <a:gd name="connsiteY22" fmla="*/ 862651 h 2887282"/>
              <a:gd name="connsiteX23" fmla="*/ 1030406 w 3668512"/>
              <a:gd name="connsiteY23" fmla="*/ 883123 h 2887282"/>
              <a:gd name="connsiteX24" fmla="*/ 1050877 w 3668512"/>
              <a:gd name="connsiteY24" fmla="*/ 903594 h 2887282"/>
              <a:gd name="connsiteX25" fmla="*/ 1078173 w 3668512"/>
              <a:gd name="connsiteY25" fmla="*/ 944537 h 2887282"/>
              <a:gd name="connsiteX26" fmla="*/ 1105469 w 3668512"/>
              <a:gd name="connsiteY26" fmla="*/ 985481 h 2887282"/>
              <a:gd name="connsiteX27" fmla="*/ 1132764 w 3668512"/>
              <a:gd name="connsiteY27" fmla="*/ 1026424 h 2887282"/>
              <a:gd name="connsiteX28" fmla="*/ 1153236 w 3668512"/>
              <a:gd name="connsiteY28" fmla="*/ 1040072 h 2887282"/>
              <a:gd name="connsiteX29" fmla="*/ 1160060 w 3668512"/>
              <a:gd name="connsiteY29" fmla="*/ 1060543 h 2887282"/>
              <a:gd name="connsiteX30" fmla="*/ 1187355 w 3668512"/>
              <a:gd name="connsiteY30" fmla="*/ 1101487 h 2887282"/>
              <a:gd name="connsiteX31" fmla="*/ 1255594 w 3668512"/>
              <a:gd name="connsiteY31" fmla="*/ 1183373 h 2887282"/>
              <a:gd name="connsiteX32" fmla="*/ 1269242 w 3668512"/>
              <a:gd name="connsiteY32" fmla="*/ 1203845 h 2887282"/>
              <a:gd name="connsiteX33" fmla="*/ 1310185 w 3668512"/>
              <a:gd name="connsiteY33" fmla="*/ 1231140 h 2887282"/>
              <a:gd name="connsiteX34" fmla="*/ 1330657 w 3668512"/>
              <a:gd name="connsiteY34" fmla="*/ 1244788 h 2887282"/>
              <a:gd name="connsiteX35" fmla="*/ 1371600 w 3668512"/>
              <a:gd name="connsiteY35" fmla="*/ 1278908 h 2887282"/>
              <a:gd name="connsiteX36" fmla="*/ 1385248 w 3668512"/>
              <a:gd name="connsiteY36" fmla="*/ 1299379 h 2887282"/>
              <a:gd name="connsiteX37" fmla="*/ 1405719 w 3668512"/>
              <a:gd name="connsiteY37" fmla="*/ 1313027 h 2887282"/>
              <a:gd name="connsiteX38" fmla="*/ 1521725 w 3668512"/>
              <a:gd name="connsiteY38" fmla="*/ 1429033 h 2887282"/>
              <a:gd name="connsiteX39" fmla="*/ 1542197 w 3668512"/>
              <a:gd name="connsiteY39" fmla="*/ 1449505 h 2887282"/>
              <a:gd name="connsiteX40" fmla="*/ 1617260 w 3668512"/>
              <a:gd name="connsiteY40" fmla="*/ 1510920 h 2887282"/>
              <a:gd name="connsiteX41" fmla="*/ 1671851 w 3668512"/>
              <a:gd name="connsiteY41" fmla="*/ 1565511 h 2887282"/>
              <a:gd name="connsiteX42" fmla="*/ 1746913 w 3668512"/>
              <a:gd name="connsiteY42" fmla="*/ 1633749 h 2887282"/>
              <a:gd name="connsiteX43" fmla="*/ 1767385 w 3668512"/>
              <a:gd name="connsiteY43" fmla="*/ 1647397 h 2887282"/>
              <a:gd name="connsiteX44" fmla="*/ 1787857 w 3668512"/>
              <a:gd name="connsiteY44" fmla="*/ 1667869 h 2887282"/>
              <a:gd name="connsiteX45" fmla="*/ 1808328 w 3668512"/>
              <a:gd name="connsiteY45" fmla="*/ 1674693 h 2887282"/>
              <a:gd name="connsiteX46" fmla="*/ 1849271 w 3668512"/>
              <a:gd name="connsiteY46" fmla="*/ 1701988 h 2887282"/>
              <a:gd name="connsiteX47" fmla="*/ 1890215 w 3668512"/>
              <a:gd name="connsiteY47" fmla="*/ 1736108 h 2887282"/>
              <a:gd name="connsiteX48" fmla="*/ 1965277 w 3668512"/>
              <a:gd name="connsiteY48" fmla="*/ 1804346 h 2887282"/>
              <a:gd name="connsiteX49" fmla="*/ 2006221 w 3668512"/>
              <a:gd name="connsiteY49" fmla="*/ 1831642 h 2887282"/>
              <a:gd name="connsiteX50" fmla="*/ 2074460 w 3668512"/>
              <a:gd name="connsiteY50" fmla="*/ 1872585 h 2887282"/>
              <a:gd name="connsiteX51" fmla="*/ 2115403 w 3668512"/>
              <a:gd name="connsiteY51" fmla="*/ 1899881 h 2887282"/>
              <a:gd name="connsiteX52" fmla="*/ 2135874 w 3668512"/>
              <a:gd name="connsiteY52" fmla="*/ 1913529 h 2887282"/>
              <a:gd name="connsiteX53" fmla="*/ 2149522 w 3668512"/>
              <a:gd name="connsiteY53" fmla="*/ 1934000 h 2887282"/>
              <a:gd name="connsiteX54" fmla="*/ 2190466 w 3668512"/>
              <a:gd name="connsiteY54" fmla="*/ 1954472 h 2887282"/>
              <a:gd name="connsiteX55" fmla="*/ 2217761 w 3668512"/>
              <a:gd name="connsiteY55" fmla="*/ 1981767 h 2887282"/>
              <a:gd name="connsiteX56" fmla="*/ 2238233 w 3668512"/>
              <a:gd name="connsiteY56" fmla="*/ 2002239 h 2887282"/>
              <a:gd name="connsiteX57" fmla="*/ 2258704 w 3668512"/>
              <a:gd name="connsiteY57" fmla="*/ 2015887 h 2887282"/>
              <a:gd name="connsiteX58" fmla="*/ 2299648 w 3668512"/>
              <a:gd name="connsiteY58" fmla="*/ 2043182 h 2887282"/>
              <a:gd name="connsiteX59" fmla="*/ 2340591 w 3668512"/>
              <a:gd name="connsiteY59" fmla="*/ 2070478 h 2887282"/>
              <a:gd name="connsiteX60" fmla="*/ 2449773 w 3668512"/>
              <a:gd name="connsiteY60" fmla="*/ 2118245 h 2887282"/>
              <a:gd name="connsiteX61" fmla="*/ 2490716 w 3668512"/>
              <a:gd name="connsiteY61" fmla="*/ 2131893 h 2887282"/>
              <a:gd name="connsiteX62" fmla="*/ 2524836 w 3668512"/>
              <a:gd name="connsiteY62" fmla="*/ 2159188 h 2887282"/>
              <a:gd name="connsiteX63" fmla="*/ 2558955 w 3668512"/>
              <a:gd name="connsiteY63" fmla="*/ 2200132 h 2887282"/>
              <a:gd name="connsiteX64" fmla="*/ 2620370 w 3668512"/>
              <a:gd name="connsiteY64" fmla="*/ 2234251 h 2887282"/>
              <a:gd name="connsiteX65" fmla="*/ 2661313 w 3668512"/>
              <a:gd name="connsiteY65" fmla="*/ 2261546 h 2887282"/>
              <a:gd name="connsiteX66" fmla="*/ 2681785 w 3668512"/>
              <a:gd name="connsiteY66" fmla="*/ 2275194 h 2887282"/>
              <a:gd name="connsiteX67" fmla="*/ 2709080 w 3668512"/>
              <a:gd name="connsiteY67" fmla="*/ 2282018 h 2887282"/>
              <a:gd name="connsiteX68" fmla="*/ 2750024 w 3668512"/>
              <a:gd name="connsiteY68" fmla="*/ 2309314 h 2887282"/>
              <a:gd name="connsiteX69" fmla="*/ 2770495 w 3668512"/>
              <a:gd name="connsiteY69" fmla="*/ 2322961 h 2887282"/>
              <a:gd name="connsiteX70" fmla="*/ 2790967 w 3668512"/>
              <a:gd name="connsiteY70" fmla="*/ 2329785 h 2887282"/>
              <a:gd name="connsiteX71" fmla="*/ 2811439 w 3668512"/>
              <a:gd name="connsiteY71" fmla="*/ 2343433 h 2887282"/>
              <a:gd name="connsiteX72" fmla="*/ 2886501 w 3668512"/>
              <a:gd name="connsiteY72" fmla="*/ 2357081 h 2887282"/>
              <a:gd name="connsiteX73" fmla="*/ 2927445 w 3668512"/>
              <a:gd name="connsiteY73" fmla="*/ 2370729 h 2887282"/>
              <a:gd name="connsiteX74" fmla="*/ 2968388 w 3668512"/>
              <a:gd name="connsiteY74" fmla="*/ 2391200 h 2887282"/>
              <a:gd name="connsiteX75" fmla="*/ 3009331 w 3668512"/>
              <a:gd name="connsiteY75" fmla="*/ 2418496 h 2887282"/>
              <a:gd name="connsiteX76" fmla="*/ 3050274 w 3668512"/>
              <a:gd name="connsiteY76" fmla="*/ 2445791 h 2887282"/>
              <a:gd name="connsiteX77" fmla="*/ 3070746 w 3668512"/>
              <a:gd name="connsiteY77" fmla="*/ 2452615 h 2887282"/>
              <a:gd name="connsiteX78" fmla="*/ 3091218 w 3668512"/>
              <a:gd name="connsiteY78" fmla="*/ 2466263 h 2887282"/>
              <a:gd name="connsiteX79" fmla="*/ 3111689 w 3668512"/>
              <a:gd name="connsiteY79" fmla="*/ 2473087 h 2887282"/>
              <a:gd name="connsiteX80" fmla="*/ 3132161 w 3668512"/>
              <a:gd name="connsiteY80" fmla="*/ 2486735 h 2887282"/>
              <a:gd name="connsiteX81" fmla="*/ 3173104 w 3668512"/>
              <a:gd name="connsiteY81" fmla="*/ 2500382 h 2887282"/>
              <a:gd name="connsiteX82" fmla="*/ 3214048 w 3668512"/>
              <a:gd name="connsiteY82" fmla="*/ 2520854 h 2887282"/>
              <a:gd name="connsiteX83" fmla="*/ 3234519 w 3668512"/>
              <a:gd name="connsiteY83" fmla="*/ 2534502 h 2887282"/>
              <a:gd name="connsiteX84" fmla="*/ 3275463 w 3668512"/>
              <a:gd name="connsiteY84" fmla="*/ 2548149 h 2887282"/>
              <a:gd name="connsiteX85" fmla="*/ 3323230 w 3668512"/>
              <a:gd name="connsiteY85" fmla="*/ 2568621 h 2887282"/>
              <a:gd name="connsiteX86" fmla="*/ 3391469 w 3668512"/>
              <a:gd name="connsiteY86" fmla="*/ 2589093 h 2887282"/>
              <a:gd name="connsiteX87" fmla="*/ 3432412 w 3668512"/>
              <a:gd name="connsiteY87" fmla="*/ 2609564 h 2887282"/>
              <a:gd name="connsiteX88" fmla="*/ 3452883 w 3668512"/>
              <a:gd name="connsiteY88" fmla="*/ 2623212 h 2887282"/>
              <a:gd name="connsiteX89" fmla="*/ 3548418 w 3668512"/>
              <a:gd name="connsiteY89" fmla="*/ 2650508 h 2887282"/>
              <a:gd name="connsiteX90" fmla="*/ 3568889 w 3668512"/>
              <a:gd name="connsiteY90" fmla="*/ 2664155 h 2887282"/>
              <a:gd name="connsiteX91" fmla="*/ 3648075 w 3668512"/>
              <a:gd name="connsiteY91" fmla="*/ 2705099 h 2887282"/>
              <a:gd name="connsiteX92" fmla="*/ 3667267 w 3668512"/>
              <a:gd name="connsiteY92" fmla="*/ 2756349 h 2887282"/>
              <a:gd name="connsiteX93" fmla="*/ 3666627 w 3668512"/>
              <a:gd name="connsiteY93" fmla="*/ 2800633 h 2887282"/>
              <a:gd name="connsiteX94" fmla="*/ 3666627 w 3668512"/>
              <a:gd name="connsiteY94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573206 w 3668512"/>
              <a:gd name="connsiteY8" fmla="*/ 234854 h 2887282"/>
              <a:gd name="connsiteX9" fmla="*/ 655092 w 3668512"/>
              <a:gd name="connsiteY9" fmla="*/ 371332 h 2887282"/>
              <a:gd name="connsiteX10" fmla="*/ 723331 w 3668512"/>
              <a:gd name="connsiteY10" fmla="*/ 480514 h 2887282"/>
              <a:gd name="connsiteX11" fmla="*/ 736979 w 3668512"/>
              <a:gd name="connsiteY11" fmla="*/ 500985 h 2887282"/>
              <a:gd name="connsiteX12" fmla="*/ 757451 w 3668512"/>
              <a:gd name="connsiteY12" fmla="*/ 541929 h 2887282"/>
              <a:gd name="connsiteX13" fmla="*/ 771098 w 3668512"/>
              <a:gd name="connsiteY13" fmla="*/ 569224 h 2887282"/>
              <a:gd name="connsiteX14" fmla="*/ 812042 w 3668512"/>
              <a:gd name="connsiteY14" fmla="*/ 603343 h 2887282"/>
              <a:gd name="connsiteX15" fmla="*/ 859809 w 3668512"/>
              <a:gd name="connsiteY15" fmla="*/ 664758 h 2887282"/>
              <a:gd name="connsiteX16" fmla="*/ 873457 w 3668512"/>
              <a:gd name="connsiteY16" fmla="*/ 692054 h 2887282"/>
              <a:gd name="connsiteX17" fmla="*/ 914400 w 3668512"/>
              <a:gd name="connsiteY17" fmla="*/ 732997 h 2887282"/>
              <a:gd name="connsiteX18" fmla="*/ 948519 w 3668512"/>
              <a:gd name="connsiteY18" fmla="*/ 760293 h 2887282"/>
              <a:gd name="connsiteX19" fmla="*/ 975815 w 3668512"/>
              <a:gd name="connsiteY19" fmla="*/ 801236 h 2887282"/>
              <a:gd name="connsiteX20" fmla="*/ 1003110 w 3668512"/>
              <a:gd name="connsiteY20" fmla="*/ 842179 h 2887282"/>
              <a:gd name="connsiteX21" fmla="*/ 1016758 w 3668512"/>
              <a:gd name="connsiteY21" fmla="*/ 862651 h 2887282"/>
              <a:gd name="connsiteX22" fmla="*/ 1030406 w 3668512"/>
              <a:gd name="connsiteY22" fmla="*/ 883123 h 2887282"/>
              <a:gd name="connsiteX23" fmla="*/ 1050877 w 3668512"/>
              <a:gd name="connsiteY23" fmla="*/ 903594 h 2887282"/>
              <a:gd name="connsiteX24" fmla="*/ 1078173 w 3668512"/>
              <a:gd name="connsiteY24" fmla="*/ 944537 h 2887282"/>
              <a:gd name="connsiteX25" fmla="*/ 1105469 w 3668512"/>
              <a:gd name="connsiteY25" fmla="*/ 985481 h 2887282"/>
              <a:gd name="connsiteX26" fmla="*/ 1132764 w 3668512"/>
              <a:gd name="connsiteY26" fmla="*/ 1026424 h 2887282"/>
              <a:gd name="connsiteX27" fmla="*/ 1153236 w 3668512"/>
              <a:gd name="connsiteY27" fmla="*/ 1040072 h 2887282"/>
              <a:gd name="connsiteX28" fmla="*/ 1160060 w 3668512"/>
              <a:gd name="connsiteY28" fmla="*/ 1060543 h 2887282"/>
              <a:gd name="connsiteX29" fmla="*/ 1187355 w 3668512"/>
              <a:gd name="connsiteY29" fmla="*/ 1101487 h 2887282"/>
              <a:gd name="connsiteX30" fmla="*/ 1255594 w 3668512"/>
              <a:gd name="connsiteY30" fmla="*/ 1183373 h 2887282"/>
              <a:gd name="connsiteX31" fmla="*/ 1269242 w 3668512"/>
              <a:gd name="connsiteY31" fmla="*/ 1203845 h 2887282"/>
              <a:gd name="connsiteX32" fmla="*/ 1310185 w 3668512"/>
              <a:gd name="connsiteY32" fmla="*/ 1231140 h 2887282"/>
              <a:gd name="connsiteX33" fmla="*/ 1330657 w 3668512"/>
              <a:gd name="connsiteY33" fmla="*/ 1244788 h 2887282"/>
              <a:gd name="connsiteX34" fmla="*/ 1371600 w 3668512"/>
              <a:gd name="connsiteY34" fmla="*/ 1278908 h 2887282"/>
              <a:gd name="connsiteX35" fmla="*/ 1385248 w 3668512"/>
              <a:gd name="connsiteY35" fmla="*/ 1299379 h 2887282"/>
              <a:gd name="connsiteX36" fmla="*/ 1405719 w 3668512"/>
              <a:gd name="connsiteY36" fmla="*/ 1313027 h 2887282"/>
              <a:gd name="connsiteX37" fmla="*/ 1521725 w 3668512"/>
              <a:gd name="connsiteY37" fmla="*/ 1429033 h 2887282"/>
              <a:gd name="connsiteX38" fmla="*/ 1542197 w 3668512"/>
              <a:gd name="connsiteY38" fmla="*/ 1449505 h 2887282"/>
              <a:gd name="connsiteX39" fmla="*/ 1617260 w 3668512"/>
              <a:gd name="connsiteY39" fmla="*/ 1510920 h 2887282"/>
              <a:gd name="connsiteX40" fmla="*/ 1671851 w 3668512"/>
              <a:gd name="connsiteY40" fmla="*/ 1565511 h 2887282"/>
              <a:gd name="connsiteX41" fmla="*/ 1746913 w 3668512"/>
              <a:gd name="connsiteY41" fmla="*/ 1633749 h 2887282"/>
              <a:gd name="connsiteX42" fmla="*/ 1767385 w 3668512"/>
              <a:gd name="connsiteY42" fmla="*/ 1647397 h 2887282"/>
              <a:gd name="connsiteX43" fmla="*/ 1787857 w 3668512"/>
              <a:gd name="connsiteY43" fmla="*/ 1667869 h 2887282"/>
              <a:gd name="connsiteX44" fmla="*/ 1808328 w 3668512"/>
              <a:gd name="connsiteY44" fmla="*/ 1674693 h 2887282"/>
              <a:gd name="connsiteX45" fmla="*/ 1849271 w 3668512"/>
              <a:gd name="connsiteY45" fmla="*/ 1701988 h 2887282"/>
              <a:gd name="connsiteX46" fmla="*/ 1890215 w 3668512"/>
              <a:gd name="connsiteY46" fmla="*/ 1736108 h 2887282"/>
              <a:gd name="connsiteX47" fmla="*/ 1965277 w 3668512"/>
              <a:gd name="connsiteY47" fmla="*/ 1804346 h 2887282"/>
              <a:gd name="connsiteX48" fmla="*/ 2006221 w 3668512"/>
              <a:gd name="connsiteY48" fmla="*/ 1831642 h 2887282"/>
              <a:gd name="connsiteX49" fmla="*/ 2074460 w 3668512"/>
              <a:gd name="connsiteY49" fmla="*/ 1872585 h 2887282"/>
              <a:gd name="connsiteX50" fmla="*/ 2115403 w 3668512"/>
              <a:gd name="connsiteY50" fmla="*/ 1899881 h 2887282"/>
              <a:gd name="connsiteX51" fmla="*/ 2135874 w 3668512"/>
              <a:gd name="connsiteY51" fmla="*/ 1913529 h 2887282"/>
              <a:gd name="connsiteX52" fmla="*/ 2149522 w 3668512"/>
              <a:gd name="connsiteY52" fmla="*/ 1934000 h 2887282"/>
              <a:gd name="connsiteX53" fmla="*/ 2190466 w 3668512"/>
              <a:gd name="connsiteY53" fmla="*/ 1954472 h 2887282"/>
              <a:gd name="connsiteX54" fmla="*/ 2217761 w 3668512"/>
              <a:gd name="connsiteY54" fmla="*/ 1981767 h 2887282"/>
              <a:gd name="connsiteX55" fmla="*/ 2238233 w 3668512"/>
              <a:gd name="connsiteY55" fmla="*/ 2002239 h 2887282"/>
              <a:gd name="connsiteX56" fmla="*/ 2258704 w 3668512"/>
              <a:gd name="connsiteY56" fmla="*/ 2015887 h 2887282"/>
              <a:gd name="connsiteX57" fmla="*/ 2299648 w 3668512"/>
              <a:gd name="connsiteY57" fmla="*/ 2043182 h 2887282"/>
              <a:gd name="connsiteX58" fmla="*/ 2340591 w 3668512"/>
              <a:gd name="connsiteY58" fmla="*/ 2070478 h 2887282"/>
              <a:gd name="connsiteX59" fmla="*/ 2449773 w 3668512"/>
              <a:gd name="connsiteY59" fmla="*/ 2118245 h 2887282"/>
              <a:gd name="connsiteX60" fmla="*/ 2490716 w 3668512"/>
              <a:gd name="connsiteY60" fmla="*/ 2131893 h 2887282"/>
              <a:gd name="connsiteX61" fmla="*/ 2524836 w 3668512"/>
              <a:gd name="connsiteY61" fmla="*/ 2159188 h 2887282"/>
              <a:gd name="connsiteX62" fmla="*/ 2558955 w 3668512"/>
              <a:gd name="connsiteY62" fmla="*/ 2200132 h 2887282"/>
              <a:gd name="connsiteX63" fmla="*/ 2620370 w 3668512"/>
              <a:gd name="connsiteY63" fmla="*/ 2234251 h 2887282"/>
              <a:gd name="connsiteX64" fmla="*/ 2661313 w 3668512"/>
              <a:gd name="connsiteY64" fmla="*/ 2261546 h 2887282"/>
              <a:gd name="connsiteX65" fmla="*/ 2681785 w 3668512"/>
              <a:gd name="connsiteY65" fmla="*/ 2275194 h 2887282"/>
              <a:gd name="connsiteX66" fmla="*/ 2709080 w 3668512"/>
              <a:gd name="connsiteY66" fmla="*/ 2282018 h 2887282"/>
              <a:gd name="connsiteX67" fmla="*/ 2750024 w 3668512"/>
              <a:gd name="connsiteY67" fmla="*/ 2309314 h 2887282"/>
              <a:gd name="connsiteX68" fmla="*/ 2770495 w 3668512"/>
              <a:gd name="connsiteY68" fmla="*/ 2322961 h 2887282"/>
              <a:gd name="connsiteX69" fmla="*/ 2790967 w 3668512"/>
              <a:gd name="connsiteY69" fmla="*/ 2329785 h 2887282"/>
              <a:gd name="connsiteX70" fmla="*/ 2811439 w 3668512"/>
              <a:gd name="connsiteY70" fmla="*/ 2343433 h 2887282"/>
              <a:gd name="connsiteX71" fmla="*/ 2886501 w 3668512"/>
              <a:gd name="connsiteY71" fmla="*/ 2357081 h 2887282"/>
              <a:gd name="connsiteX72" fmla="*/ 2927445 w 3668512"/>
              <a:gd name="connsiteY72" fmla="*/ 2370729 h 2887282"/>
              <a:gd name="connsiteX73" fmla="*/ 2968388 w 3668512"/>
              <a:gd name="connsiteY73" fmla="*/ 2391200 h 2887282"/>
              <a:gd name="connsiteX74" fmla="*/ 3009331 w 3668512"/>
              <a:gd name="connsiteY74" fmla="*/ 2418496 h 2887282"/>
              <a:gd name="connsiteX75" fmla="*/ 3050274 w 3668512"/>
              <a:gd name="connsiteY75" fmla="*/ 2445791 h 2887282"/>
              <a:gd name="connsiteX76" fmla="*/ 3070746 w 3668512"/>
              <a:gd name="connsiteY76" fmla="*/ 2452615 h 2887282"/>
              <a:gd name="connsiteX77" fmla="*/ 3091218 w 3668512"/>
              <a:gd name="connsiteY77" fmla="*/ 2466263 h 2887282"/>
              <a:gd name="connsiteX78" fmla="*/ 3111689 w 3668512"/>
              <a:gd name="connsiteY78" fmla="*/ 2473087 h 2887282"/>
              <a:gd name="connsiteX79" fmla="*/ 3132161 w 3668512"/>
              <a:gd name="connsiteY79" fmla="*/ 2486735 h 2887282"/>
              <a:gd name="connsiteX80" fmla="*/ 3173104 w 3668512"/>
              <a:gd name="connsiteY80" fmla="*/ 2500382 h 2887282"/>
              <a:gd name="connsiteX81" fmla="*/ 3214048 w 3668512"/>
              <a:gd name="connsiteY81" fmla="*/ 2520854 h 2887282"/>
              <a:gd name="connsiteX82" fmla="*/ 3234519 w 3668512"/>
              <a:gd name="connsiteY82" fmla="*/ 2534502 h 2887282"/>
              <a:gd name="connsiteX83" fmla="*/ 3275463 w 3668512"/>
              <a:gd name="connsiteY83" fmla="*/ 2548149 h 2887282"/>
              <a:gd name="connsiteX84" fmla="*/ 3323230 w 3668512"/>
              <a:gd name="connsiteY84" fmla="*/ 2568621 h 2887282"/>
              <a:gd name="connsiteX85" fmla="*/ 3391469 w 3668512"/>
              <a:gd name="connsiteY85" fmla="*/ 2589093 h 2887282"/>
              <a:gd name="connsiteX86" fmla="*/ 3432412 w 3668512"/>
              <a:gd name="connsiteY86" fmla="*/ 2609564 h 2887282"/>
              <a:gd name="connsiteX87" fmla="*/ 3452883 w 3668512"/>
              <a:gd name="connsiteY87" fmla="*/ 2623212 h 2887282"/>
              <a:gd name="connsiteX88" fmla="*/ 3548418 w 3668512"/>
              <a:gd name="connsiteY88" fmla="*/ 2650508 h 2887282"/>
              <a:gd name="connsiteX89" fmla="*/ 3568889 w 3668512"/>
              <a:gd name="connsiteY89" fmla="*/ 2664155 h 2887282"/>
              <a:gd name="connsiteX90" fmla="*/ 3648075 w 3668512"/>
              <a:gd name="connsiteY90" fmla="*/ 2705099 h 2887282"/>
              <a:gd name="connsiteX91" fmla="*/ 3667267 w 3668512"/>
              <a:gd name="connsiteY91" fmla="*/ 2756349 h 2887282"/>
              <a:gd name="connsiteX92" fmla="*/ 3666627 w 3668512"/>
              <a:gd name="connsiteY92" fmla="*/ 2800633 h 2887282"/>
              <a:gd name="connsiteX93" fmla="*/ 3666627 w 3668512"/>
              <a:gd name="connsiteY93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566382 w 3668512"/>
              <a:gd name="connsiteY7" fmla="*/ 214382 h 2887282"/>
              <a:gd name="connsiteX8" fmla="*/ 655092 w 3668512"/>
              <a:gd name="connsiteY8" fmla="*/ 371332 h 2887282"/>
              <a:gd name="connsiteX9" fmla="*/ 723331 w 3668512"/>
              <a:gd name="connsiteY9" fmla="*/ 480514 h 2887282"/>
              <a:gd name="connsiteX10" fmla="*/ 736979 w 3668512"/>
              <a:gd name="connsiteY10" fmla="*/ 500985 h 2887282"/>
              <a:gd name="connsiteX11" fmla="*/ 757451 w 3668512"/>
              <a:gd name="connsiteY11" fmla="*/ 541929 h 2887282"/>
              <a:gd name="connsiteX12" fmla="*/ 771098 w 3668512"/>
              <a:gd name="connsiteY12" fmla="*/ 569224 h 2887282"/>
              <a:gd name="connsiteX13" fmla="*/ 812042 w 3668512"/>
              <a:gd name="connsiteY13" fmla="*/ 603343 h 2887282"/>
              <a:gd name="connsiteX14" fmla="*/ 859809 w 3668512"/>
              <a:gd name="connsiteY14" fmla="*/ 664758 h 2887282"/>
              <a:gd name="connsiteX15" fmla="*/ 873457 w 3668512"/>
              <a:gd name="connsiteY15" fmla="*/ 692054 h 2887282"/>
              <a:gd name="connsiteX16" fmla="*/ 914400 w 3668512"/>
              <a:gd name="connsiteY16" fmla="*/ 732997 h 2887282"/>
              <a:gd name="connsiteX17" fmla="*/ 948519 w 3668512"/>
              <a:gd name="connsiteY17" fmla="*/ 760293 h 2887282"/>
              <a:gd name="connsiteX18" fmla="*/ 975815 w 3668512"/>
              <a:gd name="connsiteY18" fmla="*/ 801236 h 2887282"/>
              <a:gd name="connsiteX19" fmla="*/ 1003110 w 3668512"/>
              <a:gd name="connsiteY19" fmla="*/ 842179 h 2887282"/>
              <a:gd name="connsiteX20" fmla="*/ 1016758 w 3668512"/>
              <a:gd name="connsiteY20" fmla="*/ 862651 h 2887282"/>
              <a:gd name="connsiteX21" fmla="*/ 1030406 w 3668512"/>
              <a:gd name="connsiteY21" fmla="*/ 883123 h 2887282"/>
              <a:gd name="connsiteX22" fmla="*/ 1050877 w 3668512"/>
              <a:gd name="connsiteY22" fmla="*/ 903594 h 2887282"/>
              <a:gd name="connsiteX23" fmla="*/ 1078173 w 3668512"/>
              <a:gd name="connsiteY23" fmla="*/ 944537 h 2887282"/>
              <a:gd name="connsiteX24" fmla="*/ 1105469 w 3668512"/>
              <a:gd name="connsiteY24" fmla="*/ 985481 h 2887282"/>
              <a:gd name="connsiteX25" fmla="*/ 1132764 w 3668512"/>
              <a:gd name="connsiteY25" fmla="*/ 1026424 h 2887282"/>
              <a:gd name="connsiteX26" fmla="*/ 1153236 w 3668512"/>
              <a:gd name="connsiteY26" fmla="*/ 1040072 h 2887282"/>
              <a:gd name="connsiteX27" fmla="*/ 1160060 w 3668512"/>
              <a:gd name="connsiteY27" fmla="*/ 1060543 h 2887282"/>
              <a:gd name="connsiteX28" fmla="*/ 1187355 w 3668512"/>
              <a:gd name="connsiteY28" fmla="*/ 1101487 h 2887282"/>
              <a:gd name="connsiteX29" fmla="*/ 1255594 w 3668512"/>
              <a:gd name="connsiteY29" fmla="*/ 1183373 h 2887282"/>
              <a:gd name="connsiteX30" fmla="*/ 1269242 w 3668512"/>
              <a:gd name="connsiteY30" fmla="*/ 1203845 h 2887282"/>
              <a:gd name="connsiteX31" fmla="*/ 1310185 w 3668512"/>
              <a:gd name="connsiteY31" fmla="*/ 1231140 h 2887282"/>
              <a:gd name="connsiteX32" fmla="*/ 1330657 w 3668512"/>
              <a:gd name="connsiteY32" fmla="*/ 1244788 h 2887282"/>
              <a:gd name="connsiteX33" fmla="*/ 1371600 w 3668512"/>
              <a:gd name="connsiteY33" fmla="*/ 1278908 h 2887282"/>
              <a:gd name="connsiteX34" fmla="*/ 1385248 w 3668512"/>
              <a:gd name="connsiteY34" fmla="*/ 1299379 h 2887282"/>
              <a:gd name="connsiteX35" fmla="*/ 1405719 w 3668512"/>
              <a:gd name="connsiteY35" fmla="*/ 1313027 h 2887282"/>
              <a:gd name="connsiteX36" fmla="*/ 1521725 w 3668512"/>
              <a:gd name="connsiteY36" fmla="*/ 1429033 h 2887282"/>
              <a:gd name="connsiteX37" fmla="*/ 1542197 w 3668512"/>
              <a:gd name="connsiteY37" fmla="*/ 1449505 h 2887282"/>
              <a:gd name="connsiteX38" fmla="*/ 1617260 w 3668512"/>
              <a:gd name="connsiteY38" fmla="*/ 1510920 h 2887282"/>
              <a:gd name="connsiteX39" fmla="*/ 1671851 w 3668512"/>
              <a:gd name="connsiteY39" fmla="*/ 1565511 h 2887282"/>
              <a:gd name="connsiteX40" fmla="*/ 1746913 w 3668512"/>
              <a:gd name="connsiteY40" fmla="*/ 1633749 h 2887282"/>
              <a:gd name="connsiteX41" fmla="*/ 1767385 w 3668512"/>
              <a:gd name="connsiteY41" fmla="*/ 1647397 h 2887282"/>
              <a:gd name="connsiteX42" fmla="*/ 1787857 w 3668512"/>
              <a:gd name="connsiteY42" fmla="*/ 1667869 h 2887282"/>
              <a:gd name="connsiteX43" fmla="*/ 1808328 w 3668512"/>
              <a:gd name="connsiteY43" fmla="*/ 1674693 h 2887282"/>
              <a:gd name="connsiteX44" fmla="*/ 1849271 w 3668512"/>
              <a:gd name="connsiteY44" fmla="*/ 1701988 h 2887282"/>
              <a:gd name="connsiteX45" fmla="*/ 1890215 w 3668512"/>
              <a:gd name="connsiteY45" fmla="*/ 1736108 h 2887282"/>
              <a:gd name="connsiteX46" fmla="*/ 1965277 w 3668512"/>
              <a:gd name="connsiteY46" fmla="*/ 1804346 h 2887282"/>
              <a:gd name="connsiteX47" fmla="*/ 2006221 w 3668512"/>
              <a:gd name="connsiteY47" fmla="*/ 1831642 h 2887282"/>
              <a:gd name="connsiteX48" fmla="*/ 2074460 w 3668512"/>
              <a:gd name="connsiteY48" fmla="*/ 1872585 h 2887282"/>
              <a:gd name="connsiteX49" fmla="*/ 2115403 w 3668512"/>
              <a:gd name="connsiteY49" fmla="*/ 1899881 h 2887282"/>
              <a:gd name="connsiteX50" fmla="*/ 2135874 w 3668512"/>
              <a:gd name="connsiteY50" fmla="*/ 1913529 h 2887282"/>
              <a:gd name="connsiteX51" fmla="*/ 2149522 w 3668512"/>
              <a:gd name="connsiteY51" fmla="*/ 1934000 h 2887282"/>
              <a:gd name="connsiteX52" fmla="*/ 2190466 w 3668512"/>
              <a:gd name="connsiteY52" fmla="*/ 1954472 h 2887282"/>
              <a:gd name="connsiteX53" fmla="*/ 2217761 w 3668512"/>
              <a:gd name="connsiteY53" fmla="*/ 1981767 h 2887282"/>
              <a:gd name="connsiteX54" fmla="*/ 2238233 w 3668512"/>
              <a:gd name="connsiteY54" fmla="*/ 2002239 h 2887282"/>
              <a:gd name="connsiteX55" fmla="*/ 2258704 w 3668512"/>
              <a:gd name="connsiteY55" fmla="*/ 2015887 h 2887282"/>
              <a:gd name="connsiteX56" fmla="*/ 2299648 w 3668512"/>
              <a:gd name="connsiteY56" fmla="*/ 2043182 h 2887282"/>
              <a:gd name="connsiteX57" fmla="*/ 2340591 w 3668512"/>
              <a:gd name="connsiteY57" fmla="*/ 2070478 h 2887282"/>
              <a:gd name="connsiteX58" fmla="*/ 2449773 w 3668512"/>
              <a:gd name="connsiteY58" fmla="*/ 2118245 h 2887282"/>
              <a:gd name="connsiteX59" fmla="*/ 2490716 w 3668512"/>
              <a:gd name="connsiteY59" fmla="*/ 2131893 h 2887282"/>
              <a:gd name="connsiteX60" fmla="*/ 2524836 w 3668512"/>
              <a:gd name="connsiteY60" fmla="*/ 2159188 h 2887282"/>
              <a:gd name="connsiteX61" fmla="*/ 2558955 w 3668512"/>
              <a:gd name="connsiteY61" fmla="*/ 2200132 h 2887282"/>
              <a:gd name="connsiteX62" fmla="*/ 2620370 w 3668512"/>
              <a:gd name="connsiteY62" fmla="*/ 2234251 h 2887282"/>
              <a:gd name="connsiteX63" fmla="*/ 2661313 w 3668512"/>
              <a:gd name="connsiteY63" fmla="*/ 2261546 h 2887282"/>
              <a:gd name="connsiteX64" fmla="*/ 2681785 w 3668512"/>
              <a:gd name="connsiteY64" fmla="*/ 2275194 h 2887282"/>
              <a:gd name="connsiteX65" fmla="*/ 2709080 w 3668512"/>
              <a:gd name="connsiteY65" fmla="*/ 2282018 h 2887282"/>
              <a:gd name="connsiteX66" fmla="*/ 2750024 w 3668512"/>
              <a:gd name="connsiteY66" fmla="*/ 2309314 h 2887282"/>
              <a:gd name="connsiteX67" fmla="*/ 2770495 w 3668512"/>
              <a:gd name="connsiteY67" fmla="*/ 2322961 h 2887282"/>
              <a:gd name="connsiteX68" fmla="*/ 2790967 w 3668512"/>
              <a:gd name="connsiteY68" fmla="*/ 2329785 h 2887282"/>
              <a:gd name="connsiteX69" fmla="*/ 2811439 w 3668512"/>
              <a:gd name="connsiteY69" fmla="*/ 2343433 h 2887282"/>
              <a:gd name="connsiteX70" fmla="*/ 2886501 w 3668512"/>
              <a:gd name="connsiteY70" fmla="*/ 2357081 h 2887282"/>
              <a:gd name="connsiteX71" fmla="*/ 2927445 w 3668512"/>
              <a:gd name="connsiteY71" fmla="*/ 2370729 h 2887282"/>
              <a:gd name="connsiteX72" fmla="*/ 2968388 w 3668512"/>
              <a:gd name="connsiteY72" fmla="*/ 2391200 h 2887282"/>
              <a:gd name="connsiteX73" fmla="*/ 3009331 w 3668512"/>
              <a:gd name="connsiteY73" fmla="*/ 2418496 h 2887282"/>
              <a:gd name="connsiteX74" fmla="*/ 3050274 w 3668512"/>
              <a:gd name="connsiteY74" fmla="*/ 2445791 h 2887282"/>
              <a:gd name="connsiteX75" fmla="*/ 3070746 w 3668512"/>
              <a:gd name="connsiteY75" fmla="*/ 2452615 h 2887282"/>
              <a:gd name="connsiteX76" fmla="*/ 3091218 w 3668512"/>
              <a:gd name="connsiteY76" fmla="*/ 2466263 h 2887282"/>
              <a:gd name="connsiteX77" fmla="*/ 3111689 w 3668512"/>
              <a:gd name="connsiteY77" fmla="*/ 2473087 h 2887282"/>
              <a:gd name="connsiteX78" fmla="*/ 3132161 w 3668512"/>
              <a:gd name="connsiteY78" fmla="*/ 2486735 h 2887282"/>
              <a:gd name="connsiteX79" fmla="*/ 3173104 w 3668512"/>
              <a:gd name="connsiteY79" fmla="*/ 2500382 h 2887282"/>
              <a:gd name="connsiteX80" fmla="*/ 3214048 w 3668512"/>
              <a:gd name="connsiteY80" fmla="*/ 2520854 h 2887282"/>
              <a:gd name="connsiteX81" fmla="*/ 3234519 w 3668512"/>
              <a:gd name="connsiteY81" fmla="*/ 2534502 h 2887282"/>
              <a:gd name="connsiteX82" fmla="*/ 3275463 w 3668512"/>
              <a:gd name="connsiteY82" fmla="*/ 2548149 h 2887282"/>
              <a:gd name="connsiteX83" fmla="*/ 3323230 w 3668512"/>
              <a:gd name="connsiteY83" fmla="*/ 2568621 h 2887282"/>
              <a:gd name="connsiteX84" fmla="*/ 3391469 w 3668512"/>
              <a:gd name="connsiteY84" fmla="*/ 2589093 h 2887282"/>
              <a:gd name="connsiteX85" fmla="*/ 3432412 w 3668512"/>
              <a:gd name="connsiteY85" fmla="*/ 2609564 h 2887282"/>
              <a:gd name="connsiteX86" fmla="*/ 3452883 w 3668512"/>
              <a:gd name="connsiteY86" fmla="*/ 2623212 h 2887282"/>
              <a:gd name="connsiteX87" fmla="*/ 3548418 w 3668512"/>
              <a:gd name="connsiteY87" fmla="*/ 2650508 h 2887282"/>
              <a:gd name="connsiteX88" fmla="*/ 3568889 w 3668512"/>
              <a:gd name="connsiteY88" fmla="*/ 2664155 h 2887282"/>
              <a:gd name="connsiteX89" fmla="*/ 3648075 w 3668512"/>
              <a:gd name="connsiteY89" fmla="*/ 2705099 h 2887282"/>
              <a:gd name="connsiteX90" fmla="*/ 3667267 w 3668512"/>
              <a:gd name="connsiteY90" fmla="*/ 2756349 h 2887282"/>
              <a:gd name="connsiteX91" fmla="*/ 3666627 w 3668512"/>
              <a:gd name="connsiteY91" fmla="*/ 2800633 h 2887282"/>
              <a:gd name="connsiteX92" fmla="*/ 3666627 w 3668512"/>
              <a:gd name="connsiteY9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552734 w 3668512"/>
              <a:gd name="connsiteY6" fmla="*/ 173439 h 2887282"/>
              <a:gd name="connsiteX7" fmla="*/ 655092 w 3668512"/>
              <a:gd name="connsiteY7" fmla="*/ 371332 h 2887282"/>
              <a:gd name="connsiteX8" fmla="*/ 723331 w 3668512"/>
              <a:gd name="connsiteY8" fmla="*/ 480514 h 2887282"/>
              <a:gd name="connsiteX9" fmla="*/ 736979 w 3668512"/>
              <a:gd name="connsiteY9" fmla="*/ 500985 h 2887282"/>
              <a:gd name="connsiteX10" fmla="*/ 757451 w 3668512"/>
              <a:gd name="connsiteY10" fmla="*/ 541929 h 2887282"/>
              <a:gd name="connsiteX11" fmla="*/ 771098 w 3668512"/>
              <a:gd name="connsiteY11" fmla="*/ 569224 h 2887282"/>
              <a:gd name="connsiteX12" fmla="*/ 812042 w 3668512"/>
              <a:gd name="connsiteY12" fmla="*/ 603343 h 2887282"/>
              <a:gd name="connsiteX13" fmla="*/ 859809 w 3668512"/>
              <a:gd name="connsiteY13" fmla="*/ 664758 h 2887282"/>
              <a:gd name="connsiteX14" fmla="*/ 873457 w 3668512"/>
              <a:gd name="connsiteY14" fmla="*/ 692054 h 2887282"/>
              <a:gd name="connsiteX15" fmla="*/ 914400 w 3668512"/>
              <a:gd name="connsiteY15" fmla="*/ 732997 h 2887282"/>
              <a:gd name="connsiteX16" fmla="*/ 948519 w 3668512"/>
              <a:gd name="connsiteY16" fmla="*/ 760293 h 2887282"/>
              <a:gd name="connsiteX17" fmla="*/ 975815 w 3668512"/>
              <a:gd name="connsiteY17" fmla="*/ 801236 h 2887282"/>
              <a:gd name="connsiteX18" fmla="*/ 1003110 w 3668512"/>
              <a:gd name="connsiteY18" fmla="*/ 842179 h 2887282"/>
              <a:gd name="connsiteX19" fmla="*/ 1016758 w 3668512"/>
              <a:gd name="connsiteY19" fmla="*/ 862651 h 2887282"/>
              <a:gd name="connsiteX20" fmla="*/ 1030406 w 3668512"/>
              <a:gd name="connsiteY20" fmla="*/ 883123 h 2887282"/>
              <a:gd name="connsiteX21" fmla="*/ 1050877 w 3668512"/>
              <a:gd name="connsiteY21" fmla="*/ 903594 h 2887282"/>
              <a:gd name="connsiteX22" fmla="*/ 1078173 w 3668512"/>
              <a:gd name="connsiteY22" fmla="*/ 944537 h 2887282"/>
              <a:gd name="connsiteX23" fmla="*/ 1105469 w 3668512"/>
              <a:gd name="connsiteY23" fmla="*/ 985481 h 2887282"/>
              <a:gd name="connsiteX24" fmla="*/ 1132764 w 3668512"/>
              <a:gd name="connsiteY24" fmla="*/ 1026424 h 2887282"/>
              <a:gd name="connsiteX25" fmla="*/ 1153236 w 3668512"/>
              <a:gd name="connsiteY25" fmla="*/ 1040072 h 2887282"/>
              <a:gd name="connsiteX26" fmla="*/ 1160060 w 3668512"/>
              <a:gd name="connsiteY26" fmla="*/ 1060543 h 2887282"/>
              <a:gd name="connsiteX27" fmla="*/ 1187355 w 3668512"/>
              <a:gd name="connsiteY27" fmla="*/ 1101487 h 2887282"/>
              <a:gd name="connsiteX28" fmla="*/ 1255594 w 3668512"/>
              <a:gd name="connsiteY28" fmla="*/ 1183373 h 2887282"/>
              <a:gd name="connsiteX29" fmla="*/ 1269242 w 3668512"/>
              <a:gd name="connsiteY29" fmla="*/ 1203845 h 2887282"/>
              <a:gd name="connsiteX30" fmla="*/ 1310185 w 3668512"/>
              <a:gd name="connsiteY30" fmla="*/ 1231140 h 2887282"/>
              <a:gd name="connsiteX31" fmla="*/ 1330657 w 3668512"/>
              <a:gd name="connsiteY31" fmla="*/ 1244788 h 2887282"/>
              <a:gd name="connsiteX32" fmla="*/ 1371600 w 3668512"/>
              <a:gd name="connsiteY32" fmla="*/ 1278908 h 2887282"/>
              <a:gd name="connsiteX33" fmla="*/ 1385248 w 3668512"/>
              <a:gd name="connsiteY33" fmla="*/ 1299379 h 2887282"/>
              <a:gd name="connsiteX34" fmla="*/ 1405719 w 3668512"/>
              <a:gd name="connsiteY34" fmla="*/ 1313027 h 2887282"/>
              <a:gd name="connsiteX35" fmla="*/ 1521725 w 3668512"/>
              <a:gd name="connsiteY35" fmla="*/ 1429033 h 2887282"/>
              <a:gd name="connsiteX36" fmla="*/ 1542197 w 3668512"/>
              <a:gd name="connsiteY36" fmla="*/ 1449505 h 2887282"/>
              <a:gd name="connsiteX37" fmla="*/ 1617260 w 3668512"/>
              <a:gd name="connsiteY37" fmla="*/ 1510920 h 2887282"/>
              <a:gd name="connsiteX38" fmla="*/ 1671851 w 3668512"/>
              <a:gd name="connsiteY38" fmla="*/ 1565511 h 2887282"/>
              <a:gd name="connsiteX39" fmla="*/ 1746913 w 3668512"/>
              <a:gd name="connsiteY39" fmla="*/ 1633749 h 2887282"/>
              <a:gd name="connsiteX40" fmla="*/ 1767385 w 3668512"/>
              <a:gd name="connsiteY40" fmla="*/ 1647397 h 2887282"/>
              <a:gd name="connsiteX41" fmla="*/ 1787857 w 3668512"/>
              <a:gd name="connsiteY41" fmla="*/ 1667869 h 2887282"/>
              <a:gd name="connsiteX42" fmla="*/ 1808328 w 3668512"/>
              <a:gd name="connsiteY42" fmla="*/ 1674693 h 2887282"/>
              <a:gd name="connsiteX43" fmla="*/ 1849271 w 3668512"/>
              <a:gd name="connsiteY43" fmla="*/ 1701988 h 2887282"/>
              <a:gd name="connsiteX44" fmla="*/ 1890215 w 3668512"/>
              <a:gd name="connsiteY44" fmla="*/ 1736108 h 2887282"/>
              <a:gd name="connsiteX45" fmla="*/ 1965277 w 3668512"/>
              <a:gd name="connsiteY45" fmla="*/ 1804346 h 2887282"/>
              <a:gd name="connsiteX46" fmla="*/ 2006221 w 3668512"/>
              <a:gd name="connsiteY46" fmla="*/ 1831642 h 2887282"/>
              <a:gd name="connsiteX47" fmla="*/ 2074460 w 3668512"/>
              <a:gd name="connsiteY47" fmla="*/ 1872585 h 2887282"/>
              <a:gd name="connsiteX48" fmla="*/ 2115403 w 3668512"/>
              <a:gd name="connsiteY48" fmla="*/ 1899881 h 2887282"/>
              <a:gd name="connsiteX49" fmla="*/ 2135874 w 3668512"/>
              <a:gd name="connsiteY49" fmla="*/ 1913529 h 2887282"/>
              <a:gd name="connsiteX50" fmla="*/ 2149522 w 3668512"/>
              <a:gd name="connsiteY50" fmla="*/ 1934000 h 2887282"/>
              <a:gd name="connsiteX51" fmla="*/ 2190466 w 3668512"/>
              <a:gd name="connsiteY51" fmla="*/ 1954472 h 2887282"/>
              <a:gd name="connsiteX52" fmla="*/ 2217761 w 3668512"/>
              <a:gd name="connsiteY52" fmla="*/ 1981767 h 2887282"/>
              <a:gd name="connsiteX53" fmla="*/ 2238233 w 3668512"/>
              <a:gd name="connsiteY53" fmla="*/ 2002239 h 2887282"/>
              <a:gd name="connsiteX54" fmla="*/ 2258704 w 3668512"/>
              <a:gd name="connsiteY54" fmla="*/ 2015887 h 2887282"/>
              <a:gd name="connsiteX55" fmla="*/ 2299648 w 3668512"/>
              <a:gd name="connsiteY55" fmla="*/ 2043182 h 2887282"/>
              <a:gd name="connsiteX56" fmla="*/ 2340591 w 3668512"/>
              <a:gd name="connsiteY56" fmla="*/ 2070478 h 2887282"/>
              <a:gd name="connsiteX57" fmla="*/ 2449773 w 3668512"/>
              <a:gd name="connsiteY57" fmla="*/ 2118245 h 2887282"/>
              <a:gd name="connsiteX58" fmla="*/ 2490716 w 3668512"/>
              <a:gd name="connsiteY58" fmla="*/ 2131893 h 2887282"/>
              <a:gd name="connsiteX59" fmla="*/ 2524836 w 3668512"/>
              <a:gd name="connsiteY59" fmla="*/ 2159188 h 2887282"/>
              <a:gd name="connsiteX60" fmla="*/ 2558955 w 3668512"/>
              <a:gd name="connsiteY60" fmla="*/ 2200132 h 2887282"/>
              <a:gd name="connsiteX61" fmla="*/ 2620370 w 3668512"/>
              <a:gd name="connsiteY61" fmla="*/ 2234251 h 2887282"/>
              <a:gd name="connsiteX62" fmla="*/ 2661313 w 3668512"/>
              <a:gd name="connsiteY62" fmla="*/ 2261546 h 2887282"/>
              <a:gd name="connsiteX63" fmla="*/ 2681785 w 3668512"/>
              <a:gd name="connsiteY63" fmla="*/ 2275194 h 2887282"/>
              <a:gd name="connsiteX64" fmla="*/ 2709080 w 3668512"/>
              <a:gd name="connsiteY64" fmla="*/ 2282018 h 2887282"/>
              <a:gd name="connsiteX65" fmla="*/ 2750024 w 3668512"/>
              <a:gd name="connsiteY65" fmla="*/ 2309314 h 2887282"/>
              <a:gd name="connsiteX66" fmla="*/ 2770495 w 3668512"/>
              <a:gd name="connsiteY66" fmla="*/ 2322961 h 2887282"/>
              <a:gd name="connsiteX67" fmla="*/ 2790967 w 3668512"/>
              <a:gd name="connsiteY67" fmla="*/ 2329785 h 2887282"/>
              <a:gd name="connsiteX68" fmla="*/ 2811439 w 3668512"/>
              <a:gd name="connsiteY68" fmla="*/ 2343433 h 2887282"/>
              <a:gd name="connsiteX69" fmla="*/ 2886501 w 3668512"/>
              <a:gd name="connsiteY69" fmla="*/ 2357081 h 2887282"/>
              <a:gd name="connsiteX70" fmla="*/ 2927445 w 3668512"/>
              <a:gd name="connsiteY70" fmla="*/ 2370729 h 2887282"/>
              <a:gd name="connsiteX71" fmla="*/ 2968388 w 3668512"/>
              <a:gd name="connsiteY71" fmla="*/ 2391200 h 2887282"/>
              <a:gd name="connsiteX72" fmla="*/ 3009331 w 3668512"/>
              <a:gd name="connsiteY72" fmla="*/ 2418496 h 2887282"/>
              <a:gd name="connsiteX73" fmla="*/ 3050274 w 3668512"/>
              <a:gd name="connsiteY73" fmla="*/ 2445791 h 2887282"/>
              <a:gd name="connsiteX74" fmla="*/ 3070746 w 3668512"/>
              <a:gd name="connsiteY74" fmla="*/ 2452615 h 2887282"/>
              <a:gd name="connsiteX75" fmla="*/ 3091218 w 3668512"/>
              <a:gd name="connsiteY75" fmla="*/ 2466263 h 2887282"/>
              <a:gd name="connsiteX76" fmla="*/ 3111689 w 3668512"/>
              <a:gd name="connsiteY76" fmla="*/ 2473087 h 2887282"/>
              <a:gd name="connsiteX77" fmla="*/ 3132161 w 3668512"/>
              <a:gd name="connsiteY77" fmla="*/ 2486735 h 2887282"/>
              <a:gd name="connsiteX78" fmla="*/ 3173104 w 3668512"/>
              <a:gd name="connsiteY78" fmla="*/ 2500382 h 2887282"/>
              <a:gd name="connsiteX79" fmla="*/ 3214048 w 3668512"/>
              <a:gd name="connsiteY79" fmla="*/ 2520854 h 2887282"/>
              <a:gd name="connsiteX80" fmla="*/ 3234519 w 3668512"/>
              <a:gd name="connsiteY80" fmla="*/ 2534502 h 2887282"/>
              <a:gd name="connsiteX81" fmla="*/ 3275463 w 3668512"/>
              <a:gd name="connsiteY81" fmla="*/ 2548149 h 2887282"/>
              <a:gd name="connsiteX82" fmla="*/ 3323230 w 3668512"/>
              <a:gd name="connsiteY82" fmla="*/ 2568621 h 2887282"/>
              <a:gd name="connsiteX83" fmla="*/ 3391469 w 3668512"/>
              <a:gd name="connsiteY83" fmla="*/ 2589093 h 2887282"/>
              <a:gd name="connsiteX84" fmla="*/ 3432412 w 3668512"/>
              <a:gd name="connsiteY84" fmla="*/ 2609564 h 2887282"/>
              <a:gd name="connsiteX85" fmla="*/ 3452883 w 3668512"/>
              <a:gd name="connsiteY85" fmla="*/ 2623212 h 2887282"/>
              <a:gd name="connsiteX86" fmla="*/ 3548418 w 3668512"/>
              <a:gd name="connsiteY86" fmla="*/ 2650508 h 2887282"/>
              <a:gd name="connsiteX87" fmla="*/ 3568889 w 3668512"/>
              <a:gd name="connsiteY87" fmla="*/ 2664155 h 2887282"/>
              <a:gd name="connsiteX88" fmla="*/ 3648075 w 3668512"/>
              <a:gd name="connsiteY88" fmla="*/ 2705099 h 2887282"/>
              <a:gd name="connsiteX89" fmla="*/ 3667267 w 3668512"/>
              <a:gd name="connsiteY89" fmla="*/ 2756349 h 2887282"/>
              <a:gd name="connsiteX90" fmla="*/ 3666627 w 3668512"/>
              <a:gd name="connsiteY90" fmla="*/ 2800633 h 2887282"/>
              <a:gd name="connsiteX91" fmla="*/ 3666627 w 3668512"/>
              <a:gd name="connsiteY9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340591 w 3668512"/>
              <a:gd name="connsiteY55" fmla="*/ 2070478 h 2887282"/>
              <a:gd name="connsiteX56" fmla="*/ 2449773 w 3668512"/>
              <a:gd name="connsiteY56" fmla="*/ 2118245 h 2887282"/>
              <a:gd name="connsiteX57" fmla="*/ 2490716 w 3668512"/>
              <a:gd name="connsiteY57" fmla="*/ 2131893 h 2887282"/>
              <a:gd name="connsiteX58" fmla="*/ 2524836 w 3668512"/>
              <a:gd name="connsiteY58" fmla="*/ 2159188 h 2887282"/>
              <a:gd name="connsiteX59" fmla="*/ 2558955 w 3668512"/>
              <a:gd name="connsiteY59" fmla="*/ 2200132 h 2887282"/>
              <a:gd name="connsiteX60" fmla="*/ 2620370 w 3668512"/>
              <a:gd name="connsiteY60" fmla="*/ 2234251 h 2887282"/>
              <a:gd name="connsiteX61" fmla="*/ 2661313 w 3668512"/>
              <a:gd name="connsiteY61" fmla="*/ 2261546 h 2887282"/>
              <a:gd name="connsiteX62" fmla="*/ 2681785 w 3668512"/>
              <a:gd name="connsiteY62" fmla="*/ 2275194 h 2887282"/>
              <a:gd name="connsiteX63" fmla="*/ 2709080 w 3668512"/>
              <a:gd name="connsiteY63" fmla="*/ 2282018 h 2887282"/>
              <a:gd name="connsiteX64" fmla="*/ 2750024 w 3668512"/>
              <a:gd name="connsiteY64" fmla="*/ 2309314 h 2887282"/>
              <a:gd name="connsiteX65" fmla="*/ 2770495 w 3668512"/>
              <a:gd name="connsiteY65" fmla="*/ 2322961 h 2887282"/>
              <a:gd name="connsiteX66" fmla="*/ 2790967 w 3668512"/>
              <a:gd name="connsiteY66" fmla="*/ 2329785 h 2887282"/>
              <a:gd name="connsiteX67" fmla="*/ 2811439 w 3668512"/>
              <a:gd name="connsiteY67" fmla="*/ 2343433 h 2887282"/>
              <a:gd name="connsiteX68" fmla="*/ 2886501 w 3668512"/>
              <a:gd name="connsiteY68" fmla="*/ 2357081 h 2887282"/>
              <a:gd name="connsiteX69" fmla="*/ 2927445 w 3668512"/>
              <a:gd name="connsiteY69" fmla="*/ 2370729 h 2887282"/>
              <a:gd name="connsiteX70" fmla="*/ 2968388 w 3668512"/>
              <a:gd name="connsiteY70" fmla="*/ 2391200 h 2887282"/>
              <a:gd name="connsiteX71" fmla="*/ 3009331 w 3668512"/>
              <a:gd name="connsiteY71" fmla="*/ 2418496 h 2887282"/>
              <a:gd name="connsiteX72" fmla="*/ 3050274 w 3668512"/>
              <a:gd name="connsiteY72" fmla="*/ 2445791 h 2887282"/>
              <a:gd name="connsiteX73" fmla="*/ 3070746 w 3668512"/>
              <a:gd name="connsiteY73" fmla="*/ 2452615 h 2887282"/>
              <a:gd name="connsiteX74" fmla="*/ 3091218 w 3668512"/>
              <a:gd name="connsiteY74" fmla="*/ 2466263 h 2887282"/>
              <a:gd name="connsiteX75" fmla="*/ 3111689 w 3668512"/>
              <a:gd name="connsiteY75" fmla="*/ 2473087 h 2887282"/>
              <a:gd name="connsiteX76" fmla="*/ 3132161 w 3668512"/>
              <a:gd name="connsiteY76" fmla="*/ 2486735 h 2887282"/>
              <a:gd name="connsiteX77" fmla="*/ 3173104 w 3668512"/>
              <a:gd name="connsiteY77" fmla="*/ 2500382 h 2887282"/>
              <a:gd name="connsiteX78" fmla="*/ 3214048 w 3668512"/>
              <a:gd name="connsiteY78" fmla="*/ 2520854 h 2887282"/>
              <a:gd name="connsiteX79" fmla="*/ 3234519 w 3668512"/>
              <a:gd name="connsiteY79" fmla="*/ 2534502 h 2887282"/>
              <a:gd name="connsiteX80" fmla="*/ 3275463 w 3668512"/>
              <a:gd name="connsiteY80" fmla="*/ 2548149 h 2887282"/>
              <a:gd name="connsiteX81" fmla="*/ 3323230 w 3668512"/>
              <a:gd name="connsiteY81" fmla="*/ 2568621 h 2887282"/>
              <a:gd name="connsiteX82" fmla="*/ 3391469 w 3668512"/>
              <a:gd name="connsiteY82" fmla="*/ 2589093 h 2887282"/>
              <a:gd name="connsiteX83" fmla="*/ 3432412 w 3668512"/>
              <a:gd name="connsiteY83" fmla="*/ 2609564 h 2887282"/>
              <a:gd name="connsiteX84" fmla="*/ 3452883 w 3668512"/>
              <a:gd name="connsiteY84" fmla="*/ 2623212 h 2887282"/>
              <a:gd name="connsiteX85" fmla="*/ 3548418 w 3668512"/>
              <a:gd name="connsiteY85" fmla="*/ 2650508 h 2887282"/>
              <a:gd name="connsiteX86" fmla="*/ 3568889 w 3668512"/>
              <a:gd name="connsiteY86" fmla="*/ 2664155 h 2887282"/>
              <a:gd name="connsiteX87" fmla="*/ 3648075 w 3668512"/>
              <a:gd name="connsiteY87" fmla="*/ 2705099 h 2887282"/>
              <a:gd name="connsiteX88" fmla="*/ 3667267 w 3668512"/>
              <a:gd name="connsiteY88" fmla="*/ 2756349 h 2887282"/>
              <a:gd name="connsiteX89" fmla="*/ 3666627 w 3668512"/>
              <a:gd name="connsiteY89" fmla="*/ 2800633 h 2887282"/>
              <a:gd name="connsiteX90" fmla="*/ 3666627 w 3668512"/>
              <a:gd name="connsiteY9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490716 w 3668512"/>
              <a:gd name="connsiteY56" fmla="*/ 2131893 h 2887282"/>
              <a:gd name="connsiteX57" fmla="*/ 2524836 w 3668512"/>
              <a:gd name="connsiteY57" fmla="*/ 2159188 h 2887282"/>
              <a:gd name="connsiteX58" fmla="*/ 2558955 w 3668512"/>
              <a:gd name="connsiteY58" fmla="*/ 2200132 h 2887282"/>
              <a:gd name="connsiteX59" fmla="*/ 2620370 w 3668512"/>
              <a:gd name="connsiteY59" fmla="*/ 2234251 h 2887282"/>
              <a:gd name="connsiteX60" fmla="*/ 2661313 w 3668512"/>
              <a:gd name="connsiteY60" fmla="*/ 2261546 h 2887282"/>
              <a:gd name="connsiteX61" fmla="*/ 2681785 w 3668512"/>
              <a:gd name="connsiteY61" fmla="*/ 2275194 h 2887282"/>
              <a:gd name="connsiteX62" fmla="*/ 2709080 w 3668512"/>
              <a:gd name="connsiteY62" fmla="*/ 2282018 h 2887282"/>
              <a:gd name="connsiteX63" fmla="*/ 2750024 w 3668512"/>
              <a:gd name="connsiteY63" fmla="*/ 2309314 h 2887282"/>
              <a:gd name="connsiteX64" fmla="*/ 2770495 w 3668512"/>
              <a:gd name="connsiteY64" fmla="*/ 2322961 h 2887282"/>
              <a:gd name="connsiteX65" fmla="*/ 2790967 w 3668512"/>
              <a:gd name="connsiteY65" fmla="*/ 2329785 h 2887282"/>
              <a:gd name="connsiteX66" fmla="*/ 2811439 w 3668512"/>
              <a:gd name="connsiteY66" fmla="*/ 2343433 h 2887282"/>
              <a:gd name="connsiteX67" fmla="*/ 2886501 w 3668512"/>
              <a:gd name="connsiteY67" fmla="*/ 2357081 h 2887282"/>
              <a:gd name="connsiteX68" fmla="*/ 2927445 w 3668512"/>
              <a:gd name="connsiteY68" fmla="*/ 2370729 h 2887282"/>
              <a:gd name="connsiteX69" fmla="*/ 2968388 w 3668512"/>
              <a:gd name="connsiteY69" fmla="*/ 2391200 h 2887282"/>
              <a:gd name="connsiteX70" fmla="*/ 3009331 w 3668512"/>
              <a:gd name="connsiteY70" fmla="*/ 2418496 h 2887282"/>
              <a:gd name="connsiteX71" fmla="*/ 3050274 w 3668512"/>
              <a:gd name="connsiteY71" fmla="*/ 2445791 h 2887282"/>
              <a:gd name="connsiteX72" fmla="*/ 3070746 w 3668512"/>
              <a:gd name="connsiteY72" fmla="*/ 2452615 h 2887282"/>
              <a:gd name="connsiteX73" fmla="*/ 3091218 w 3668512"/>
              <a:gd name="connsiteY73" fmla="*/ 2466263 h 2887282"/>
              <a:gd name="connsiteX74" fmla="*/ 3111689 w 3668512"/>
              <a:gd name="connsiteY74" fmla="*/ 2473087 h 2887282"/>
              <a:gd name="connsiteX75" fmla="*/ 3132161 w 3668512"/>
              <a:gd name="connsiteY75" fmla="*/ 2486735 h 2887282"/>
              <a:gd name="connsiteX76" fmla="*/ 3173104 w 3668512"/>
              <a:gd name="connsiteY76" fmla="*/ 2500382 h 2887282"/>
              <a:gd name="connsiteX77" fmla="*/ 3214048 w 3668512"/>
              <a:gd name="connsiteY77" fmla="*/ 2520854 h 2887282"/>
              <a:gd name="connsiteX78" fmla="*/ 3234519 w 3668512"/>
              <a:gd name="connsiteY78" fmla="*/ 2534502 h 2887282"/>
              <a:gd name="connsiteX79" fmla="*/ 3275463 w 3668512"/>
              <a:gd name="connsiteY79" fmla="*/ 2548149 h 2887282"/>
              <a:gd name="connsiteX80" fmla="*/ 3323230 w 3668512"/>
              <a:gd name="connsiteY80" fmla="*/ 2568621 h 2887282"/>
              <a:gd name="connsiteX81" fmla="*/ 3391469 w 3668512"/>
              <a:gd name="connsiteY81" fmla="*/ 2589093 h 2887282"/>
              <a:gd name="connsiteX82" fmla="*/ 3432412 w 3668512"/>
              <a:gd name="connsiteY82" fmla="*/ 2609564 h 2887282"/>
              <a:gd name="connsiteX83" fmla="*/ 3452883 w 3668512"/>
              <a:gd name="connsiteY83" fmla="*/ 2623212 h 2887282"/>
              <a:gd name="connsiteX84" fmla="*/ 3548418 w 3668512"/>
              <a:gd name="connsiteY84" fmla="*/ 2650508 h 2887282"/>
              <a:gd name="connsiteX85" fmla="*/ 3568889 w 3668512"/>
              <a:gd name="connsiteY85" fmla="*/ 2664155 h 2887282"/>
              <a:gd name="connsiteX86" fmla="*/ 3648075 w 3668512"/>
              <a:gd name="connsiteY86" fmla="*/ 2705099 h 2887282"/>
              <a:gd name="connsiteX87" fmla="*/ 3667267 w 3668512"/>
              <a:gd name="connsiteY87" fmla="*/ 2756349 h 2887282"/>
              <a:gd name="connsiteX88" fmla="*/ 3666627 w 3668512"/>
              <a:gd name="connsiteY88" fmla="*/ 2800633 h 2887282"/>
              <a:gd name="connsiteX89" fmla="*/ 3666627 w 3668512"/>
              <a:gd name="connsiteY8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558955 w 3668512"/>
              <a:gd name="connsiteY57" fmla="*/ 2200132 h 2887282"/>
              <a:gd name="connsiteX58" fmla="*/ 2620370 w 3668512"/>
              <a:gd name="connsiteY58" fmla="*/ 2234251 h 2887282"/>
              <a:gd name="connsiteX59" fmla="*/ 2661313 w 3668512"/>
              <a:gd name="connsiteY59" fmla="*/ 2261546 h 2887282"/>
              <a:gd name="connsiteX60" fmla="*/ 2681785 w 3668512"/>
              <a:gd name="connsiteY60" fmla="*/ 2275194 h 2887282"/>
              <a:gd name="connsiteX61" fmla="*/ 2709080 w 3668512"/>
              <a:gd name="connsiteY61" fmla="*/ 2282018 h 2887282"/>
              <a:gd name="connsiteX62" fmla="*/ 2750024 w 3668512"/>
              <a:gd name="connsiteY62" fmla="*/ 2309314 h 2887282"/>
              <a:gd name="connsiteX63" fmla="*/ 2770495 w 3668512"/>
              <a:gd name="connsiteY63" fmla="*/ 2322961 h 2887282"/>
              <a:gd name="connsiteX64" fmla="*/ 2790967 w 3668512"/>
              <a:gd name="connsiteY64" fmla="*/ 2329785 h 2887282"/>
              <a:gd name="connsiteX65" fmla="*/ 2811439 w 3668512"/>
              <a:gd name="connsiteY65" fmla="*/ 2343433 h 2887282"/>
              <a:gd name="connsiteX66" fmla="*/ 2886501 w 3668512"/>
              <a:gd name="connsiteY66" fmla="*/ 2357081 h 2887282"/>
              <a:gd name="connsiteX67" fmla="*/ 2927445 w 3668512"/>
              <a:gd name="connsiteY67" fmla="*/ 2370729 h 2887282"/>
              <a:gd name="connsiteX68" fmla="*/ 2968388 w 3668512"/>
              <a:gd name="connsiteY68" fmla="*/ 2391200 h 2887282"/>
              <a:gd name="connsiteX69" fmla="*/ 3009331 w 3668512"/>
              <a:gd name="connsiteY69" fmla="*/ 2418496 h 2887282"/>
              <a:gd name="connsiteX70" fmla="*/ 3050274 w 3668512"/>
              <a:gd name="connsiteY70" fmla="*/ 2445791 h 2887282"/>
              <a:gd name="connsiteX71" fmla="*/ 3070746 w 3668512"/>
              <a:gd name="connsiteY71" fmla="*/ 2452615 h 2887282"/>
              <a:gd name="connsiteX72" fmla="*/ 3091218 w 3668512"/>
              <a:gd name="connsiteY72" fmla="*/ 2466263 h 2887282"/>
              <a:gd name="connsiteX73" fmla="*/ 3111689 w 3668512"/>
              <a:gd name="connsiteY73" fmla="*/ 2473087 h 2887282"/>
              <a:gd name="connsiteX74" fmla="*/ 3132161 w 3668512"/>
              <a:gd name="connsiteY74" fmla="*/ 2486735 h 2887282"/>
              <a:gd name="connsiteX75" fmla="*/ 3173104 w 3668512"/>
              <a:gd name="connsiteY75" fmla="*/ 2500382 h 2887282"/>
              <a:gd name="connsiteX76" fmla="*/ 3214048 w 3668512"/>
              <a:gd name="connsiteY76" fmla="*/ 2520854 h 2887282"/>
              <a:gd name="connsiteX77" fmla="*/ 3234519 w 3668512"/>
              <a:gd name="connsiteY77" fmla="*/ 2534502 h 2887282"/>
              <a:gd name="connsiteX78" fmla="*/ 3275463 w 3668512"/>
              <a:gd name="connsiteY78" fmla="*/ 2548149 h 2887282"/>
              <a:gd name="connsiteX79" fmla="*/ 3323230 w 3668512"/>
              <a:gd name="connsiteY79" fmla="*/ 2568621 h 2887282"/>
              <a:gd name="connsiteX80" fmla="*/ 3391469 w 3668512"/>
              <a:gd name="connsiteY80" fmla="*/ 2589093 h 2887282"/>
              <a:gd name="connsiteX81" fmla="*/ 3432412 w 3668512"/>
              <a:gd name="connsiteY81" fmla="*/ 2609564 h 2887282"/>
              <a:gd name="connsiteX82" fmla="*/ 3452883 w 3668512"/>
              <a:gd name="connsiteY82" fmla="*/ 2623212 h 2887282"/>
              <a:gd name="connsiteX83" fmla="*/ 3548418 w 3668512"/>
              <a:gd name="connsiteY83" fmla="*/ 2650508 h 2887282"/>
              <a:gd name="connsiteX84" fmla="*/ 3568889 w 3668512"/>
              <a:gd name="connsiteY84" fmla="*/ 2664155 h 2887282"/>
              <a:gd name="connsiteX85" fmla="*/ 3648075 w 3668512"/>
              <a:gd name="connsiteY85" fmla="*/ 2705099 h 2887282"/>
              <a:gd name="connsiteX86" fmla="*/ 3667267 w 3668512"/>
              <a:gd name="connsiteY86" fmla="*/ 2756349 h 2887282"/>
              <a:gd name="connsiteX87" fmla="*/ 3666627 w 3668512"/>
              <a:gd name="connsiteY87" fmla="*/ 2800633 h 2887282"/>
              <a:gd name="connsiteX88" fmla="*/ 3666627 w 3668512"/>
              <a:gd name="connsiteY8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661313 w 3668512"/>
              <a:gd name="connsiteY58" fmla="*/ 2261546 h 2887282"/>
              <a:gd name="connsiteX59" fmla="*/ 2681785 w 3668512"/>
              <a:gd name="connsiteY59" fmla="*/ 2275194 h 2887282"/>
              <a:gd name="connsiteX60" fmla="*/ 2709080 w 3668512"/>
              <a:gd name="connsiteY60" fmla="*/ 2282018 h 2887282"/>
              <a:gd name="connsiteX61" fmla="*/ 2750024 w 3668512"/>
              <a:gd name="connsiteY61" fmla="*/ 2309314 h 2887282"/>
              <a:gd name="connsiteX62" fmla="*/ 2770495 w 3668512"/>
              <a:gd name="connsiteY62" fmla="*/ 2322961 h 2887282"/>
              <a:gd name="connsiteX63" fmla="*/ 2790967 w 3668512"/>
              <a:gd name="connsiteY63" fmla="*/ 2329785 h 2887282"/>
              <a:gd name="connsiteX64" fmla="*/ 2811439 w 3668512"/>
              <a:gd name="connsiteY64" fmla="*/ 2343433 h 2887282"/>
              <a:gd name="connsiteX65" fmla="*/ 2886501 w 3668512"/>
              <a:gd name="connsiteY65" fmla="*/ 2357081 h 2887282"/>
              <a:gd name="connsiteX66" fmla="*/ 2927445 w 3668512"/>
              <a:gd name="connsiteY66" fmla="*/ 2370729 h 2887282"/>
              <a:gd name="connsiteX67" fmla="*/ 2968388 w 3668512"/>
              <a:gd name="connsiteY67" fmla="*/ 2391200 h 2887282"/>
              <a:gd name="connsiteX68" fmla="*/ 3009331 w 3668512"/>
              <a:gd name="connsiteY68" fmla="*/ 2418496 h 2887282"/>
              <a:gd name="connsiteX69" fmla="*/ 3050274 w 3668512"/>
              <a:gd name="connsiteY69" fmla="*/ 2445791 h 2887282"/>
              <a:gd name="connsiteX70" fmla="*/ 3070746 w 3668512"/>
              <a:gd name="connsiteY70" fmla="*/ 2452615 h 2887282"/>
              <a:gd name="connsiteX71" fmla="*/ 3091218 w 3668512"/>
              <a:gd name="connsiteY71" fmla="*/ 2466263 h 2887282"/>
              <a:gd name="connsiteX72" fmla="*/ 3111689 w 3668512"/>
              <a:gd name="connsiteY72" fmla="*/ 2473087 h 2887282"/>
              <a:gd name="connsiteX73" fmla="*/ 3132161 w 3668512"/>
              <a:gd name="connsiteY73" fmla="*/ 2486735 h 2887282"/>
              <a:gd name="connsiteX74" fmla="*/ 3173104 w 3668512"/>
              <a:gd name="connsiteY74" fmla="*/ 2500382 h 2887282"/>
              <a:gd name="connsiteX75" fmla="*/ 3214048 w 3668512"/>
              <a:gd name="connsiteY75" fmla="*/ 2520854 h 2887282"/>
              <a:gd name="connsiteX76" fmla="*/ 3234519 w 3668512"/>
              <a:gd name="connsiteY76" fmla="*/ 2534502 h 2887282"/>
              <a:gd name="connsiteX77" fmla="*/ 3275463 w 3668512"/>
              <a:gd name="connsiteY77" fmla="*/ 2548149 h 2887282"/>
              <a:gd name="connsiteX78" fmla="*/ 3323230 w 3668512"/>
              <a:gd name="connsiteY78" fmla="*/ 2568621 h 2887282"/>
              <a:gd name="connsiteX79" fmla="*/ 3391469 w 3668512"/>
              <a:gd name="connsiteY79" fmla="*/ 2589093 h 2887282"/>
              <a:gd name="connsiteX80" fmla="*/ 3432412 w 3668512"/>
              <a:gd name="connsiteY80" fmla="*/ 2609564 h 2887282"/>
              <a:gd name="connsiteX81" fmla="*/ 3452883 w 3668512"/>
              <a:gd name="connsiteY81" fmla="*/ 2623212 h 2887282"/>
              <a:gd name="connsiteX82" fmla="*/ 3548418 w 3668512"/>
              <a:gd name="connsiteY82" fmla="*/ 2650508 h 2887282"/>
              <a:gd name="connsiteX83" fmla="*/ 3568889 w 3668512"/>
              <a:gd name="connsiteY83" fmla="*/ 2664155 h 2887282"/>
              <a:gd name="connsiteX84" fmla="*/ 3648075 w 3668512"/>
              <a:gd name="connsiteY84" fmla="*/ 2705099 h 2887282"/>
              <a:gd name="connsiteX85" fmla="*/ 3667267 w 3668512"/>
              <a:gd name="connsiteY85" fmla="*/ 2756349 h 2887282"/>
              <a:gd name="connsiteX86" fmla="*/ 3666627 w 3668512"/>
              <a:gd name="connsiteY86" fmla="*/ 2800633 h 2887282"/>
              <a:gd name="connsiteX87" fmla="*/ 3666627 w 3668512"/>
              <a:gd name="connsiteY8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681785 w 3668512"/>
              <a:gd name="connsiteY58" fmla="*/ 2275194 h 2887282"/>
              <a:gd name="connsiteX59" fmla="*/ 2709080 w 3668512"/>
              <a:gd name="connsiteY59" fmla="*/ 2282018 h 2887282"/>
              <a:gd name="connsiteX60" fmla="*/ 2750024 w 3668512"/>
              <a:gd name="connsiteY60" fmla="*/ 2309314 h 2887282"/>
              <a:gd name="connsiteX61" fmla="*/ 2770495 w 3668512"/>
              <a:gd name="connsiteY61" fmla="*/ 2322961 h 2887282"/>
              <a:gd name="connsiteX62" fmla="*/ 2790967 w 3668512"/>
              <a:gd name="connsiteY62" fmla="*/ 2329785 h 2887282"/>
              <a:gd name="connsiteX63" fmla="*/ 2811439 w 3668512"/>
              <a:gd name="connsiteY63" fmla="*/ 2343433 h 2887282"/>
              <a:gd name="connsiteX64" fmla="*/ 2886501 w 3668512"/>
              <a:gd name="connsiteY64" fmla="*/ 2357081 h 2887282"/>
              <a:gd name="connsiteX65" fmla="*/ 2927445 w 3668512"/>
              <a:gd name="connsiteY65" fmla="*/ 2370729 h 2887282"/>
              <a:gd name="connsiteX66" fmla="*/ 2968388 w 3668512"/>
              <a:gd name="connsiteY66" fmla="*/ 2391200 h 2887282"/>
              <a:gd name="connsiteX67" fmla="*/ 3009331 w 3668512"/>
              <a:gd name="connsiteY67" fmla="*/ 2418496 h 2887282"/>
              <a:gd name="connsiteX68" fmla="*/ 3050274 w 3668512"/>
              <a:gd name="connsiteY68" fmla="*/ 2445791 h 2887282"/>
              <a:gd name="connsiteX69" fmla="*/ 3070746 w 3668512"/>
              <a:gd name="connsiteY69" fmla="*/ 2452615 h 2887282"/>
              <a:gd name="connsiteX70" fmla="*/ 3091218 w 3668512"/>
              <a:gd name="connsiteY70" fmla="*/ 2466263 h 2887282"/>
              <a:gd name="connsiteX71" fmla="*/ 3111689 w 3668512"/>
              <a:gd name="connsiteY71" fmla="*/ 2473087 h 2887282"/>
              <a:gd name="connsiteX72" fmla="*/ 3132161 w 3668512"/>
              <a:gd name="connsiteY72" fmla="*/ 2486735 h 2887282"/>
              <a:gd name="connsiteX73" fmla="*/ 3173104 w 3668512"/>
              <a:gd name="connsiteY73" fmla="*/ 2500382 h 2887282"/>
              <a:gd name="connsiteX74" fmla="*/ 3214048 w 3668512"/>
              <a:gd name="connsiteY74" fmla="*/ 2520854 h 2887282"/>
              <a:gd name="connsiteX75" fmla="*/ 3234519 w 3668512"/>
              <a:gd name="connsiteY75" fmla="*/ 2534502 h 2887282"/>
              <a:gd name="connsiteX76" fmla="*/ 3275463 w 3668512"/>
              <a:gd name="connsiteY76" fmla="*/ 2548149 h 2887282"/>
              <a:gd name="connsiteX77" fmla="*/ 3323230 w 3668512"/>
              <a:gd name="connsiteY77" fmla="*/ 2568621 h 2887282"/>
              <a:gd name="connsiteX78" fmla="*/ 3391469 w 3668512"/>
              <a:gd name="connsiteY78" fmla="*/ 2589093 h 2887282"/>
              <a:gd name="connsiteX79" fmla="*/ 3432412 w 3668512"/>
              <a:gd name="connsiteY79" fmla="*/ 2609564 h 2887282"/>
              <a:gd name="connsiteX80" fmla="*/ 3452883 w 3668512"/>
              <a:gd name="connsiteY80" fmla="*/ 2623212 h 2887282"/>
              <a:gd name="connsiteX81" fmla="*/ 3548418 w 3668512"/>
              <a:gd name="connsiteY81" fmla="*/ 2650508 h 2887282"/>
              <a:gd name="connsiteX82" fmla="*/ 3568889 w 3668512"/>
              <a:gd name="connsiteY82" fmla="*/ 2664155 h 2887282"/>
              <a:gd name="connsiteX83" fmla="*/ 3648075 w 3668512"/>
              <a:gd name="connsiteY83" fmla="*/ 2705099 h 2887282"/>
              <a:gd name="connsiteX84" fmla="*/ 3667267 w 3668512"/>
              <a:gd name="connsiteY84" fmla="*/ 2756349 h 2887282"/>
              <a:gd name="connsiteX85" fmla="*/ 3666627 w 3668512"/>
              <a:gd name="connsiteY85" fmla="*/ 2800633 h 2887282"/>
              <a:gd name="connsiteX86" fmla="*/ 3666627 w 3668512"/>
              <a:gd name="connsiteY8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790967 w 3668512"/>
              <a:gd name="connsiteY61" fmla="*/ 2329785 h 2887282"/>
              <a:gd name="connsiteX62" fmla="*/ 2811439 w 3668512"/>
              <a:gd name="connsiteY62" fmla="*/ 2343433 h 2887282"/>
              <a:gd name="connsiteX63" fmla="*/ 2886501 w 3668512"/>
              <a:gd name="connsiteY63" fmla="*/ 2357081 h 2887282"/>
              <a:gd name="connsiteX64" fmla="*/ 2927445 w 3668512"/>
              <a:gd name="connsiteY64" fmla="*/ 2370729 h 2887282"/>
              <a:gd name="connsiteX65" fmla="*/ 2968388 w 3668512"/>
              <a:gd name="connsiteY65" fmla="*/ 2391200 h 2887282"/>
              <a:gd name="connsiteX66" fmla="*/ 3009331 w 3668512"/>
              <a:gd name="connsiteY66" fmla="*/ 2418496 h 2887282"/>
              <a:gd name="connsiteX67" fmla="*/ 3050274 w 3668512"/>
              <a:gd name="connsiteY67" fmla="*/ 2445791 h 2887282"/>
              <a:gd name="connsiteX68" fmla="*/ 3070746 w 3668512"/>
              <a:gd name="connsiteY68" fmla="*/ 2452615 h 2887282"/>
              <a:gd name="connsiteX69" fmla="*/ 3091218 w 3668512"/>
              <a:gd name="connsiteY69" fmla="*/ 2466263 h 2887282"/>
              <a:gd name="connsiteX70" fmla="*/ 3111689 w 3668512"/>
              <a:gd name="connsiteY70" fmla="*/ 2473087 h 2887282"/>
              <a:gd name="connsiteX71" fmla="*/ 3132161 w 3668512"/>
              <a:gd name="connsiteY71" fmla="*/ 2486735 h 2887282"/>
              <a:gd name="connsiteX72" fmla="*/ 3173104 w 3668512"/>
              <a:gd name="connsiteY72" fmla="*/ 2500382 h 2887282"/>
              <a:gd name="connsiteX73" fmla="*/ 3214048 w 3668512"/>
              <a:gd name="connsiteY73" fmla="*/ 2520854 h 2887282"/>
              <a:gd name="connsiteX74" fmla="*/ 3234519 w 3668512"/>
              <a:gd name="connsiteY74" fmla="*/ 2534502 h 2887282"/>
              <a:gd name="connsiteX75" fmla="*/ 3275463 w 3668512"/>
              <a:gd name="connsiteY75" fmla="*/ 2548149 h 2887282"/>
              <a:gd name="connsiteX76" fmla="*/ 3323230 w 3668512"/>
              <a:gd name="connsiteY76" fmla="*/ 2568621 h 2887282"/>
              <a:gd name="connsiteX77" fmla="*/ 3391469 w 3668512"/>
              <a:gd name="connsiteY77" fmla="*/ 2589093 h 2887282"/>
              <a:gd name="connsiteX78" fmla="*/ 3432412 w 3668512"/>
              <a:gd name="connsiteY78" fmla="*/ 2609564 h 2887282"/>
              <a:gd name="connsiteX79" fmla="*/ 3452883 w 3668512"/>
              <a:gd name="connsiteY79" fmla="*/ 2623212 h 2887282"/>
              <a:gd name="connsiteX80" fmla="*/ 3548418 w 3668512"/>
              <a:gd name="connsiteY80" fmla="*/ 2650508 h 2887282"/>
              <a:gd name="connsiteX81" fmla="*/ 3568889 w 3668512"/>
              <a:gd name="connsiteY81" fmla="*/ 2664155 h 2887282"/>
              <a:gd name="connsiteX82" fmla="*/ 3648075 w 3668512"/>
              <a:gd name="connsiteY82" fmla="*/ 2705099 h 2887282"/>
              <a:gd name="connsiteX83" fmla="*/ 3667267 w 3668512"/>
              <a:gd name="connsiteY83" fmla="*/ 2756349 h 2887282"/>
              <a:gd name="connsiteX84" fmla="*/ 3666627 w 3668512"/>
              <a:gd name="connsiteY84" fmla="*/ 2800633 h 2887282"/>
              <a:gd name="connsiteX85" fmla="*/ 3666627 w 3668512"/>
              <a:gd name="connsiteY85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790967 w 3668512"/>
              <a:gd name="connsiteY61" fmla="*/ 2329785 h 2887282"/>
              <a:gd name="connsiteX62" fmla="*/ 2886501 w 3668512"/>
              <a:gd name="connsiteY62" fmla="*/ 2357081 h 2887282"/>
              <a:gd name="connsiteX63" fmla="*/ 2927445 w 3668512"/>
              <a:gd name="connsiteY63" fmla="*/ 2370729 h 2887282"/>
              <a:gd name="connsiteX64" fmla="*/ 2968388 w 3668512"/>
              <a:gd name="connsiteY64" fmla="*/ 2391200 h 2887282"/>
              <a:gd name="connsiteX65" fmla="*/ 3009331 w 3668512"/>
              <a:gd name="connsiteY65" fmla="*/ 2418496 h 2887282"/>
              <a:gd name="connsiteX66" fmla="*/ 3050274 w 3668512"/>
              <a:gd name="connsiteY66" fmla="*/ 2445791 h 2887282"/>
              <a:gd name="connsiteX67" fmla="*/ 3070746 w 3668512"/>
              <a:gd name="connsiteY67" fmla="*/ 2452615 h 2887282"/>
              <a:gd name="connsiteX68" fmla="*/ 3091218 w 3668512"/>
              <a:gd name="connsiteY68" fmla="*/ 2466263 h 2887282"/>
              <a:gd name="connsiteX69" fmla="*/ 3111689 w 3668512"/>
              <a:gd name="connsiteY69" fmla="*/ 2473087 h 2887282"/>
              <a:gd name="connsiteX70" fmla="*/ 3132161 w 3668512"/>
              <a:gd name="connsiteY70" fmla="*/ 2486735 h 2887282"/>
              <a:gd name="connsiteX71" fmla="*/ 3173104 w 3668512"/>
              <a:gd name="connsiteY71" fmla="*/ 2500382 h 2887282"/>
              <a:gd name="connsiteX72" fmla="*/ 3214048 w 3668512"/>
              <a:gd name="connsiteY72" fmla="*/ 2520854 h 2887282"/>
              <a:gd name="connsiteX73" fmla="*/ 3234519 w 3668512"/>
              <a:gd name="connsiteY73" fmla="*/ 2534502 h 2887282"/>
              <a:gd name="connsiteX74" fmla="*/ 3275463 w 3668512"/>
              <a:gd name="connsiteY74" fmla="*/ 2548149 h 2887282"/>
              <a:gd name="connsiteX75" fmla="*/ 3323230 w 3668512"/>
              <a:gd name="connsiteY75" fmla="*/ 2568621 h 2887282"/>
              <a:gd name="connsiteX76" fmla="*/ 3391469 w 3668512"/>
              <a:gd name="connsiteY76" fmla="*/ 2589093 h 2887282"/>
              <a:gd name="connsiteX77" fmla="*/ 3432412 w 3668512"/>
              <a:gd name="connsiteY77" fmla="*/ 2609564 h 2887282"/>
              <a:gd name="connsiteX78" fmla="*/ 3452883 w 3668512"/>
              <a:gd name="connsiteY78" fmla="*/ 2623212 h 2887282"/>
              <a:gd name="connsiteX79" fmla="*/ 3548418 w 3668512"/>
              <a:gd name="connsiteY79" fmla="*/ 2650508 h 2887282"/>
              <a:gd name="connsiteX80" fmla="*/ 3568889 w 3668512"/>
              <a:gd name="connsiteY80" fmla="*/ 2664155 h 2887282"/>
              <a:gd name="connsiteX81" fmla="*/ 3648075 w 3668512"/>
              <a:gd name="connsiteY81" fmla="*/ 2705099 h 2887282"/>
              <a:gd name="connsiteX82" fmla="*/ 3667267 w 3668512"/>
              <a:gd name="connsiteY82" fmla="*/ 2756349 h 2887282"/>
              <a:gd name="connsiteX83" fmla="*/ 3666627 w 3668512"/>
              <a:gd name="connsiteY83" fmla="*/ 2800633 h 2887282"/>
              <a:gd name="connsiteX84" fmla="*/ 3666627 w 3668512"/>
              <a:gd name="connsiteY84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770495 w 3668512"/>
              <a:gd name="connsiteY60" fmla="*/ 2322961 h 2887282"/>
              <a:gd name="connsiteX61" fmla="*/ 2886501 w 3668512"/>
              <a:gd name="connsiteY61" fmla="*/ 2357081 h 2887282"/>
              <a:gd name="connsiteX62" fmla="*/ 2927445 w 3668512"/>
              <a:gd name="connsiteY62" fmla="*/ 2370729 h 2887282"/>
              <a:gd name="connsiteX63" fmla="*/ 2968388 w 3668512"/>
              <a:gd name="connsiteY63" fmla="*/ 2391200 h 2887282"/>
              <a:gd name="connsiteX64" fmla="*/ 3009331 w 3668512"/>
              <a:gd name="connsiteY64" fmla="*/ 2418496 h 2887282"/>
              <a:gd name="connsiteX65" fmla="*/ 3050274 w 3668512"/>
              <a:gd name="connsiteY65" fmla="*/ 2445791 h 2887282"/>
              <a:gd name="connsiteX66" fmla="*/ 3070746 w 3668512"/>
              <a:gd name="connsiteY66" fmla="*/ 2452615 h 2887282"/>
              <a:gd name="connsiteX67" fmla="*/ 3091218 w 3668512"/>
              <a:gd name="connsiteY67" fmla="*/ 2466263 h 2887282"/>
              <a:gd name="connsiteX68" fmla="*/ 3111689 w 3668512"/>
              <a:gd name="connsiteY68" fmla="*/ 2473087 h 2887282"/>
              <a:gd name="connsiteX69" fmla="*/ 3132161 w 3668512"/>
              <a:gd name="connsiteY69" fmla="*/ 2486735 h 2887282"/>
              <a:gd name="connsiteX70" fmla="*/ 3173104 w 3668512"/>
              <a:gd name="connsiteY70" fmla="*/ 2500382 h 2887282"/>
              <a:gd name="connsiteX71" fmla="*/ 3214048 w 3668512"/>
              <a:gd name="connsiteY71" fmla="*/ 2520854 h 2887282"/>
              <a:gd name="connsiteX72" fmla="*/ 3234519 w 3668512"/>
              <a:gd name="connsiteY72" fmla="*/ 2534502 h 2887282"/>
              <a:gd name="connsiteX73" fmla="*/ 3275463 w 3668512"/>
              <a:gd name="connsiteY73" fmla="*/ 2548149 h 2887282"/>
              <a:gd name="connsiteX74" fmla="*/ 3323230 w 3668512"/>
              <a:gd name="connsiteY74" fmla="*/ 2568621 h 2887282"/>
              <a:gd name="connsiteX75" fmla="*/ 3391469 w 3668512"/>
              <a:gd name="connsiteY75" fmla="*/ 2589093 h 2887282"/>
              <a:gd name="connsiteX76" fmla="*/ 3432412 w 3668512"/>
              <a:gd name="connsiteY76" fmla="*/ 2609564 h 2887282"/>
              <a:gd name="connsiteX77" fmla="*/ 3452883 w 3668512"/>
              <a:gd name="connsiteY77" fmla="*/ 2623212 h 2887282"/>
              <a:gd name="connsiteX78" fmla="*/ 3548418 w 3668512"/>
              <a:gd name="connsiteY78" fmla="*/ 2650508 h 2887282"/>
              <a:gd name="connsiteX79" fmla="*/ 3568889 w 3668512"/>
              <a:gd name="connsiteY79" fmla="*/ 2664155 h 2887282"/>
              <a:gd name="connsiteX80" fmla="*/ 3648075 w 3668512"/>
              <a:gd name="connsiteY80" fmla="*/ 2705099 h 2887282"/>
              <a:gd name="connsiteX81" fmla="*/ 3667267 w 3668512"/>
              <a:gd name="connsiteY81" fmla="*/ 2756349 h 2887282"/>
              <a:gd name="connsiteX82" fmla="*/ 3666627 w 3668512"/>
              <a:gd name="connsiteY82" fmla="*/ 2800633 h 2887282"/>
              <a:gd name="connsiteX83" fmla="*/ 3666627 w 3668512"/>
              <a:gd name="connsiteY83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750024 w 3668512"/>
              <a:gd name="connsiteY59" fmla="*/ 2309314 h 2887282"/>
              <a:gd name="connsiteX60" fmla="*/ 2886501 w 3668512"/>
              <a:gd name="connsiteY60" fmla="*/ 2357081 h 2887282"/>
              <a:gd name="connsiteX61" fmla="*/ 2927445 w 3668512"/>
              <a:gd name="connsiteY61" fmla="*/ 2370729 h 2887282"/>
              <a:gd name="connsiteX62" fmla="*/ 2968388 w 3668512"/>
              <a:gd name="connsiteY62" fmla="*/ 2391200 h 2887282"/>
              <a:gd name="connsiteX63" fmla="*/ 3009331 w 3668512"/>
              <a:gd name="connsiteY63" fmla="*/ 2418496 h 2887282"/>
              <a:gd name="connsiteX64" fmla="*/ 3050274 w 3668512"/>
              <a:gd name="connsiteY64" fmla="*/ 2445791 h 2887282"/>
              <a:gd name="connsiteX65" fmla="*/ 3070746 w 3668512"/>
              <a:gd name="connsiteY65" fmla="*/ 2452615 h 2887282"/>
              <a:gd name="connsiteX66" fmla="*/ 3091218 w 3668512"/>
              <a:gd name="connsiteY66" fmla="*/ 2466263 h 2887282"/>
              <a:gd name="connsiteX67" fmla="*/ 3111689 w 3668512"/>
              <a:gd name="connsiteY67" fmla="*/ 2473087 h 2887282"/>
              <a:gd name="connsiteX68" fmla="*/ 3132161 w 3668512"/>
              <a:gd name="connsiteY68" fmla="*/ 2486735 h 2887282"/>
              <a:gd name="connsiteX69" fmla="*/ 3173104 w 3668512"/>
              <a:gd name="connsiteY69" fmla="*/ 2500382 h 2887282"/>
              <a:gd name="connsiteX70" fmla="*/ 3214048 w 3668512"/>
              <a:gd name="connsiteY70" fmla="*/ 2520854 h 2887282"/>
              <a:gd name="connsiteX71" fmla="*/ 3234519 w 3668512"/>
              <a:gd name="connsiteY71" fmla="*/ 2534502 h 2887282"/>
              <a:gd name="connsiteX72" fmla="*/ 3275463 w 3668512"/>
              <a:gd name="connsiteY72" fmla="*/ 2548149 h 2887282"/>
              <a:gd name="connsiteX73" fmla="*/ 3323230 w 3668512"/>
              <a:gd name="connsiteY73" fmla="*/ 2568621 h 2887282"/>
              <a:gd name="connsiteX74" fmla="*/ 3391469 w 3668512"/>
              <a:gd name="connsiteY74" fmla="*/ 2589093 h 2887282"/>
              <a:gd name="connsiteX75" fmla="*/ 3432412 w 3668512"/>
              <a:gd name="connsiteY75" fmla="*/ 2609564 h 2887282"/>
              <a:gd name="connsiteX76" fmla="*/ 3452883 w 3668512"/>
              <a:gd name="connsiteY76" fmla="*/ 2623212 h 2887282"/>
              <a:gd name="connsiteX77" fmla="*/ 3548418 w 3668512"/>
              <a:gd name="connsiteY77" fmla="*/ 2650508 h 2887282"/>
              <a:gd name="connsiteX78" fmla="*/ 3568889 w 3668512"/>
              <a:gd name="connsiteY78" fmla="*/ 2664155 h 2887282"/>
              <a:gd name="connsiteX79" fmla="*/ 3648075 w 3668512"/>
              <a:gd name="connsiteY79" fmla="*/ 2705099 h 2887282"/>
              <a:gd name="connsiteX80" fmla="*/ 3667267 w 3668512"/>
              <a:gd name="connsiteY80" fmla="*/ 2756349 h 2887282"/>
              <a:gd name="connsiteX81" fmla="*/ 3666627 w 3668512"/>
              <a:gd name="connsiteY81" fmla="*/ 2800633 h 2887282"/>
              <a:gd name="connsiteX82" fmla="*/ 3666627 w 3668512"/>
              <a:gd name="connsiteY82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2927445 w 3668512"/>
              <a:gd name="connsiteY60" fmla="*/ 2370729 h 2887282"/>
              <a:gd name="connsiteX61" fmla="*/ 2968388 w 3668512"/>
              <a:gd name="connsiteY61" fmla="*/ 2391200 h 2887282"/>
              <a:gd name="connsiteX62" fmla="*/ 3009331 w 3668512"/>
              <a:gd name="connsiteY62" fmla="*/ 2418496 h 2887282"/>
              <a:gd name="connsiteX63" fmla="*/ 3050274 w 3668512"/>
              <a:gd name="connsiteY63" fmla="*/ 2445791 h 2887282"/>
              <a:gd name="connsiteX64" fmla="*/ 3070746 w 3668512"/>
              <a:gd name="connsiteY64" fmla="*/ 2452615 h 2887282"/>
              <a:gd name="connsiteX65" fmla="*/ 3091218 w 3668512"/>
              <a:gd name="connsiteY65" fmla="*/ 2466263 h 2887282"/>
              <a:gd name="connsiteX66" fmla="*/ 3111689 w 3668512"/>
              <a:gd name="connsiteY66" fmla="*/ 2473087 h 2887282"/>
              <a:gd name="connsiteX67" fmla="*/ 3132161 w 3668512"/>
              <a:gd name="connsiteY67" fmla="*/ 2486735 h 2887282"/>
              <a:gd name="connsiteX68" fmla="*/ 3173104 w 3668512"/>
              <a:gd name="connsiteY68" fmla="*/ 2500382 h 2887282"/>
              <a:gd name="connsiteX69" fmla="*/ 3214048 w 3668512"/>
              <a:gd name="connsiteY69" fmla="*/ 2520854 h 2887282"/>
              <a:gd name="connsiteX70" fmla="*/ 3234519 w 3668512"/>
              <a:gd name="connsiteY70" fmla="*/ 2534502 h 2887282"/>
              <a:gd name="connsiteX71" fmla="*/ 3275463 w 3668512"/>
              <a:gd name="connsiteY71" fmla="*/ 2548149 h 2887282"/>
              <a:gd name="connsiteX72" fmla="*/ 3323230 w 3668512"/>
              <a:gd name="connsiteY72" fmla="*/ 2568621 h 2887282"/>
              <a:gd name="connsiteX73" fmla="*/ 3391469 w 3668512"/>
              <a:gd name="connsiteY73" fmla="*/ 2589093 h 2887282"/>
              <a:gd name="connsiteX74" fmla="*/ 3432412 w 3668512"/>
              <a:gd name="connsiteY74" fmla="*/ 2609564 h 2887282"/>
              <a:gd name="connsiteX75" fmla="*/ 3452883 w 3668512"/>
              <a:gd name="connsiteY75" fmla="*/ 2623212 h 2887282"/>
              <a:gd name="connsiteX76" fmla="*/ 3548418 w 3668512"/>
              <a:gd name="connsiteY76" fmla="*/ 2650508 h 2887282"/>
              <a:gd name="connsiteX77" fmla="*/ 3568889 w 3668512"/>
              <a:gd name="connsiteY77" fmla="*/ 2664155 h 2887282"/>
              <a:gd name="connsiteX78" fmla="*/ 3648075 w 3668512"/>
              <a:gd name="connsiteY78" fmla="*/ 2705099 h 2887282"/>
              <a:gd name="connsiteX79" fmla="*/ 3667267 w 3668512"/>
              <a:gd name="connsiteY79" fmla="*/ 2756349 h 2887282"/>
              <a:gd name="connsiteX80" fmla="*/ 3666627 w 3668512"/>
              <a:gd name="connsiteY80" fmla="*/ 2800633 h 2887282"/>
              <a:gd name="connsiteX81" fmla="*/ 3666627 w 3668512"/>
              <a:gd name="connsiteY81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2927445 w 3668512"/>
              <a:gd name="connsiteY60" fmla="*/ 2370729 h 2887282"/>
              <a:gd name="connsiteX61" fmla="*/ 3009331 w 3668512"/>
              <a:gd name="connsiteY61" fmla="*/ 2418496 h 2887282"/>
              <a:gd name="connsiteX62" fmla="*/ 3050274 w 3668512"/>
              <a:gd name="connsiteY62" fmla="*/ 2445791 h 2887282"/>
              <a:gd name="connsiteX63" fmla="*/ 3070746 w 3668512"/>
              <a:gd name="connsiteY63" fmla="*/ 2452615 h 2887282"/>
              <a:gd name="connsiteX64" fmla="*/ 3091218 w 3668512"/>
              <a:gd name="connsiteY64" fmla="*/ 2466263 h 2887282"/>
              <a:gd name="connsiteX65" fmla="*/ 3111689 w 3668512"/>
              <a:gd name="connsiteY65" fmla="*/ 2473087 h 2887282"/>
              <a:gd name="connsiteX66" fmla="*/ 3132161 w 3668512"/>
              <a:gd name="connsiteY66" fmla="*/ 2486735 h 2887282"/>
              <a:gd name="connsiteX67" fmla="*/ 3173104 w 3668512"/>
              <a:gd name="connsiteY67" fmla="*/ 2500382 h 2887282"/>
              <a:gd name="connsiteX68" fmla="*/ 3214048 w 3668512"/>
              <a:gd name="connsiteY68" fmla="*/ 2520854 h 2887282"/>
              <a:gd name="connsiteX69" fmla="*/ 3234519 w 3668512"/>
              <a:gd name="connsiteY69" fmla="*/ 2534502 h 2887282"/>
              <a:gd name="connsiteX70" fmla="*/ 3275463 w 3668512"/>
              <a:gd name="connsiteY70" fmla="*/ 2548149 h 2887282"/>
              <a:gd name="connsiteX71" fmla="*/ 3323230 w 3668512"/>
              <a:gd name="connsiteY71" fmla="*/ 2568621 h 2887282"/>
              <a:gd name="connsiteX72" fmla="*/ 3391469 w 3668512"/>
              <a:gd name="connsiteY72" fmla="*/ 2589093 h 2887282"/>
              <a:gd name="connsiteX73" fmla="*/ 3432412 w 3668512"/>
              <a:gd name="connsiteY73" fmla="*/ 2609564 h 2887282"/>
              <a:gd name="connsiteX74" fmla="*/ 3452883 w 3668512"/>
              <a:gd name="connsiteY74" fmla="*/ 2623212 h 2887282"/>
              <a:gd name="connsiteX75" fmla="*/ 3548418 w 3668512"/>
              <a:gd name="connsiteY75" fmla="*/ 2650508 h 2887282"/>
              <a:gd name="connsiteX76" fmla="*/ 3568889 w 3668512"/>
              <a:gd name="connsiteY76" fmla="*/ 2664155 h 2887282"/>
              <a:gd name="connsiteX77" fmla="*/ 3648075 w 3668512"/>
              <a:gd name="connsiteY77" fmla="*/ 2705099 h 2887282"/>
              <a:gd name="connsiteX78" fmla="*/ 3667267 w 3668512"/>
              <a:gd name="connsiteY78" fmla="*/ 2756349 h 2887282"/>
              <a:gd name="connsiteX79" fmla="*/ 3666627 w 3668512"/>
              <a:gd name="connsiteY79" fmla="*/ 2800633 h 2887282"/>
              <a:gd name="connsiteX80" fmla="*/ 3666627 w 3668512"/>
              <a:gd name="connsiteY80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091218 w 3668512"/>
              <a:gd name="connsiteY63" fmla="*/ 2466263 h 2887282"/>
              <a:gd name="connsiteX64" fmla="*/ 3111689 w 3668512"/>
              <a:gd name="connsiteY64" fmla="*/ 2473087 h 2887282"/>
              <a:gd name="connsiteX65" fmla="*/ 3132161 w 3668512"/>
              <a:gd name="connsiteY65" fmla="*/ 2486735 h 2887282"/>
              <a:gd name="connsiteX66" fmla="*/ 3173104 w 3668512"/>
              <a:gd name="connsiteY66" fmla="*/ 2500382 h 2887282"/>
              <a:gd name="connsiteX67" fmla="*/ 3214048 w 3668512"/>
              <a:gd name="connsiteY67" fmla="*/ 2520854 h 2887282"/>
              <a:gd name="connsiteX68" fmla="*/ 3234519 w 3668512"/>
              <a:gd name="connsiteY68" fmla="*/ 2534502 h 2887282"/>
              <a:gd name="connsiteX69" fmla="*/ 3275463 w 3668512"/>
              <a:gd name="connsiteY69" fmla="*/ 2548149 h 2887282"/>
              <a:gd name="connsiteX70" fmla="*/ 3323230 w 3668512"/>
              <a:gd name="connsiteY70" fmla="*/ 2568621 h 2887282"/>
              <a:gd name="connsiteX71" fmla="*/ 3391469 w 3668512"/>
              <a:gd name="connsiteY71" fmla="*/ 2589093 h 2887282"/>
              <a:gd name="connsiteX72" fmla="*/ 3432412 w 3668512"/>
              <a:gd name="connsiteY72" fmla="*/ 2609564 h 2887282"/>
              <a:gd name="connsiteX73" fmla="*/ 3452883 w 3668512"/>
              <a:gd name="connsiteY73" fmla="*/ 2623212 h 2887282"/>
              <a:gd name="connsiteX74" fmla="*/ 3548418 w 3668512"/>
              <a:gd name="connsiteY74" fmla="*/ 2650508 h 2887282"/>
              <a:gd name="connsiteX75" fmla="*/ 3568889 w 3668512"/>
              <a:gd name="connsiteY75" fmla="*/ 2664155 h 2887282"/>
              <a:gd name="connsiteX76" fmla="*/ 3648075 w 3668512"/>
              <a:gd name="connsiteY76" fmla="*/ 2705099 h 2887282"/>
              <a:gd name="connsiteX77" fmla="*/ 3667267 w 3668512"/>
              <a:gd name="connsiteY77" fmla="*/ 2756349 h 2887282"/>
              <a:gd name="connsiteX78" fmla="*/ 3666627 w 3668512"/>
              <a:gd name="connsiteY78" fmla="*/ 2800633 h 2887282"/>
              <a:gd name="connsiteX79" fmla="*/ 3666627 w 3668512"/>
              <a:gd name="connsiteY79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091218 w 3668512"/>
              <a:gd name="connsiteY63" fmla="*/ 2466263 h 2887282"/>
              <a:gd name="connsiteX64" fmla="*/ 3132161 w 3668512"/>
              <a:gd name="connsiteY64" fmla="*/ 2486735 h 2887282"/>
              <a:gd name="connsiteX65" fmla="*/ 3173104 w 3668512"/>
              <a:gd name="connsiteY65" fmla="*/ 2500382 h 2887282"/>
              <a:gd name="connsiteX66" fmla="*/ 3214048 w 3668512"/>
              <a:gd name="connsiteY66" fmla="*/ 2520854 h 2887282"/>
              <a:gd name="connsiteX67" fmla="*/ 3234519 w 3668512"/>
              <a:gd name="connsiteY67" fmla="*/ 2534502 h 2887282"/>
              <a:gd name="connsiteX68" fmla="*/ 3275463 w 3668512"/>
              <a:gd name="connsiteY68" fmla="*/ 2548149 h 2887282"/>
              <a:gd name="connsiteX69" fmla="*/ 3323230 w 3668512"/>
              <a:gd name="connsiteY69" fmla="*/ 2568621 h 2887282"/>
              <a:gd name="connsiteX70" fmla="*/ 3391469 w 3668512"/>
              <a:gd name="connsiteY70" fmla="*/ 2589093 h 2887282"/>
              <a:gd name="connsiteX71" fmla="*/ 3432412 w 3668512"/>
              <a:gd name="connsiteY71" fmla="*/ 2609564 h 2887282"/>
              <a:gd name="connsiteX72" fmla="*/ 3452883 w 3668512"/>
              <a:gd name="connsiteY72" fmla="*/ 2623212 h 2887282"/>
              <a:gd name="connsiteX73" fmla="*/ 3548418 w 3668512"/>
              <a:gd name="connsiteY73" fmla="*/ 2650508 h 2887282"/>
              <a:gd name="connsiteX74" fmla="*/ 3568889 w 3668512"/>
              <a:gd name="connsiteY74" fmla="*/ 2664155 h 2887282"/>
              <a:gd name="connsiteX75" fmla="*/ 3648075 w 3668512"/>
              <a:gd name="connsiteY75" fmla="*/ 2705099 h 2887282"/>
              <a:gd name="connsiteX76" fmla="*/ 3667267 w 3668512"/>
              <a:gd name="connsiteY76" fmla="*/ 2756349 h 2887282"/>
              <a:gd name="connsiteX77" fmla="*/ 3666627 w 3668512"/>
              <a:gd name="connsiteY77" fmla="*/ 2800633 h 2887282"/>
              <a:gd name="connsiteX78" fmla="*/ 3666627 w 3668512"/>
              <a:gd name="connsiteY78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38233 w 3668512"/>
              <a:gd name="connsiteY52" fmla="*/ 2002239 h 2887282"/>
              <a:gd name="connsiteX53" fmla="*/ 2258704 w 3668512"/>
              <a:gd name="connsiteY53" fmla="*/ 2015887 h 2887282"/>
              <a:gd name="connsiteX54" fmla="*/ 2299648 w 3668512"/>
              <a:gd name="connsiteY54" fmla="*/ 2043182 h 2887282"/>
              <a:gd name="connsiteX55" fmla="*/ 2449773 w 3668512"/>
              <a:gd name="connsiteY55" fmla="*/ 2118245 h 2887282"/>
              <a:gd name="connsiteX56" fmla="*/ 2524836 w 3668512"/>
              <a:gd name="connsiteY56" fmla="*/ 2159188 h 2887282"/>
              <a:gd name="connsiteX57" fmla="*/ 2620370 w 3668512"/>
              <a:gd name="connsiteY57" fmla="*/ 2234251 h 2887282"/>
              <a:gd name="connsiteX58" fmla="*/ 2709080 w 3668512"/>
              <a:gd name="connsiteY58" fmla="*/ 2282018 h 2887282"/>
              <a:gd name="connsiteX59" fmla="*/ 2886501 w 3668512"/>
              <a:gd name="connsiteY59" fmla="*/ 2357081 h 2887282"/>
              <a:gd name="connsiteX60" fmla="*/ 3009331 w 3668512"/>
              <a:gd name="connsiteY60" fmla="*/ 2418496 h 2887282"/>
              <a:gd name="connsiteX61" fmla="*/ 3050274 w 3668512"/>
              <a:gd name="connsiteY61" fmla="*/ 2445791 h 2887282"/>
              <a:gd name="connsiteX62" fmla="*/ 3070746 w 3668512"/>
              <a:gd name="connsiteY62" fmla="*/ 2452615 h 2887282"/>
              <a:gd name="connsiteX63" fmla="*/ 3132161 w 3668512"/>
              <a:gd name="connsiteY63" fmla="*/ 2486735 h 2887282"/>
              <a:gd name="connsiteX64" fmla="*/ 3173104 w 3668512"/>
              <a:gd name="connsiteY64" fmla="*/ 2500382 h 2887282"/>
              <a:gd name="connsiteX65" fmla="*/ 3214048 w 3668512"/>
              <a:gd name="connsiteY65" fmla="*/ 2520854 h 2887282"/>
              <a:gd name="connsiteX66" fmla="*/ 3234519 w 3668512"/>
              <a:gd name="connsiteY66" fmla="*/ 2534502 h 2887282"/>
              <a:gd name="connsiteX67" fmla="*/ 3275463 w 3668512"/>
              <a:gd name="connsiteY67" fmla="*/ 2548149 h 2887282"/>
              <a:gd name="connsiteX68" fmla="*/ 3323230 w 3668512"/>
              <a:gd name="connsiteY68" fmla="*/ 2568621 h 2887282"/>
              <a:gd name="connsiteX69" fmla="*/ 3391469 w 3668512"/>
              <a:gd name="connsiteY69" fmla="*/ 2589093 h 2887282"/>
              <a:gd name="connsiteX70" fmla="*/ 3432412 w 3668512"/>
              <a:gd name="connsiteY70" fmla="*/ 2609564 h 2887282"/>
              <a:gd name="connsiteX71" fmla="*/ 3452883 w 3668512"/>
              <a:gd name="connsiteY71" fmla="*/ 2623212 h 2887282"/>
              <a:gd name="connsiteX72" fmla="*/ 3548418 w 3668512"/>
              <a:gd name="connsiteY72" fmla="*/ 2650508 h 2887282"/>
              <a:gd name="connsiteX73" fmla="*/ 3568889 w 3668512"/>
              <a:gd name="connsiteY73" fmla="*/ 2664155 h 2887282"/>
              <a:gd name="connsiteX74" fmla="*/ 3648075 w 3668512"/>
              <a:gd name="connsiteY74" fmla="*/ 2705099 h 2887282"/>
              <a:gd name="connsiteX75" fmla="*/ 3667267 w 3668512"/>
              <a:gd name="connsiteY75" fmla="*/ 2756349 h 2887282"/>
              <a:gd name="connsiteX76" fmla="*/ 3666627 w 3668512"/>
              <a:gd name="connsiteY76" fmla="*/ 2800633 h 2887282"/>
              <a:gd name="connsiteX77" fmla="*/ 3666627 w 3668512"/>
              <a:gd name="connsiteY77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49522 w 3668512"/>
              <a:gd name="connsiteY49" fmla="*/ 1934000 h 2887282"/>
              <a:gd name="connsiteX50" fmla="*/ 2190466 w 3668512"/>
              <a:gd name="connsiteY50" fmla="*/ 1954472 h 2887282"/>
              <a:gd name="connsiteX51" fmla="*/ 2217761 w 3668512"/>
              <a:gd name="connsiteY51" fmla="*/ 1981767 h 2887282"/>
              <a:gd name="connsiteX52" fmla="*/ 2258704 w 3668512"/>
              <a:gd name="connsiteY52" fmla="*/ 2015887 h 2887282"/>
              <a:gd name="connsiteX53" fmla="*/ 2299648 w 3668512"/>
              <a:gd name="connsiteY53" fmla="*/ 2043182 h 2887282"/>
              <a:gd name="connsiteX54" fmla="*/ 2449773 w 3668512"/>
              <a:gd name="connsiteY54" fmla="*/ 2118245 h 2887282"/>
              <a:gd name="connsiteX55" fmla="*/ 2524836 w 3668512"/>
              <a:gd name="connsiteY55" fmla="*/ 2159188 h 2887282"/>
              <a:gd name="connsiteX56" fmla="*/ 2620370 w 3668512"/>
              <a:gd name="connsiteY56" fmla="*/ 2234251 h 2887282"/>
              <a:gd name="connsiteX57" fmla="*/ 2709080 w 3668512"/>
              <a:gd name="connsiteY57" fmla="*/ 2282018 h 2887282"/>
              <a:gd name="connsiteX58" fmla="*/ 2886501 w 3668512"/>
              <a:gd name="connsiteY58" fmla="*/ 2357081 h 2887282"/>
              <a:gd name="connsiteX59" fmla="*/ 3009331 w 3668512"/>
              <a:gd name="connsiteY59" fmla="*/ 2418496 h 2887282"/>
              <a:gd name="connsiteX60" fmla="*/ 3050274 w 3668512"/>
              <a:gd name="connsiteY60" fmla="*/ 2445791 h 2887282"/>
              <a:gd name="connsiteX61" fmla="*/ 3070746 w 3668512"/>
              <a:gd name="connsiteY61" fmla="*/ 2452615 h 2887282"/>
              <a:gd name="connsiteX62" fmla="*/ 3132161 w 3668512"/>
              <a:gd name="connsiteY62" fmla="*/ 2486735 h 2887282"/>
              <a:gd name="connsiteX63" fmla="*/ 3173104 w 3668512"/>
              <a:gd name="connsiteY63" fmla="*/ 2500382 h 2887282"/>
              <a:gd name="connsiteX64" fmla="*/ 3214048 w 3668512"/>
              <a:gd name="connsiteY64" fmla="*/ 2520854 h 2887282"/>
              <a:gd name="connsiteX65" fmla="*/ 3234519 w 3668512"/>
              <a:gd name="connsiteY65" fmla="*/ 2534502 h 2887282"/>
              <a:gd name="connsiteX66" fmla="*/ 3275463 w 3668512"/>
              <a:gd name="connsiteY66" fmla="*/ 2548149 h 2887282"/>
              <a:gd name="connsiteX67" fmla="*/ 3323230 w 3668512"/>
              <a:gd name="connsiteY67" fmla="*/ 2568621 h 2887282"/>
              <a:gd name="connsiteX68" fmla="*/ 3391469 w 3668512"/>
              <a:gd name="connsiteY68" fmla="*/ 2589093 h 2887282"/>
              <a:gd name="connsiteX69" fmla="*/ 3432412 w 3668512"/>
              <a:gd name="connsiteY69" fmla="*/ 2609564 h 2887282"/>
              <a:gd name="connsiteX70" fmla="*/ 3452883 w 3668512"/>
              <a:gd name="connsiteY70" fmla="*/ 2623212 h 2887282"/>
              <a:gd name="connsiteX71" fmla="*/ 3548418 w 3668512"/>
              <a:gd name="connsiteY71" fmla="*/ 2650508 h 2887282"/>
              <a:gd name="connsiteX72" fmla="*/ 3568889 w 3668512"/>
              <a:gd name="connsiteY72" fmla="*/ 2664155 h 2887282"/>
              <a:gd name="connsiteX73" fmla="*/ 3648075 w 3668512"/>
              <a:gd name="connsiteY73" fmla="*/ 2705099 h 2887282"/>
              <a:gd name="connsiteX74" fmla="*/ 3667267 w 3668512"/>
              <a:gd name="connsiteY74" fmla="*/ 2756349 h 2887282"/>
              <a:gd name="connsiteX75" fmla="*/ 3666627 w 3668512"/>
              <a:gd name="connsiteY75" fmla="*/ 2800633 h 2887282"/>
              <a:gd name="connsiteX76" fmla="*/ 3666627 w 3668512"/>
              <a:gd name="connsiteY76" fmla="*/ 2887282 h 2887282"/>
              <a:gd name="connsiteX0" fmla="*/ 0 w 3668512"/>
              <a:gd name="connsiteY0" fmla="*/ 9666 h 2887282"/>
              <a:gd name="connsiteX1" fmla="*/ 388961 w 3668512"/>
              <a:gd name="connsiteY1" fmla="*/ 9666 h 2887282"/>
              <a:gd name="connsiteX2" fmla="*/ 443552 w 3668512"/>
              <a:gd name="connsiteY2" fmla="*/ 23314 h 2887282"/>
              <a:gd name="connsiteX3" fmla="*/ 484495 w 3668512"/>
              <a:gd name="connsiteY3" fmla="*/ 50609 h 2887282"/>
              <a:gd name="connsiteX4" fmla="*/ 532263 w 3668512"/>
              <a:gd name="connsiteY4" fmla="*/ 98376 h 2887282"/>
              <a:gd name="connsiteX5" fmla="*/ 545910 w 3668512"/>
              <a:gd name="connsiteY5" fmla="*/ 139320 h 2887282"/>
              <a:gd name="connsiteX6" fmla="*/ 655092 w 3668512"/>
              <a:gd name="connsiteY6" fmla="*/ 371332 h 2887282"/>
              <a:gd name="connsiteX7" fmla="*/ 723331 w 3668512"/>
              <a:gd name="connsiteY7" fmla="*/ 480514 h 2887282"/>
              <a:gd name="connsiteX8" fmla="*/ 736979 w 3668512"/>
              <a:gd name="connsiteY8" fmla="*/ 500985 h 2887282"/>
              <a:gd name="connsiteX9" fmla="*/ 757451 w 3668512"/>
              <a:gd name="connsiteY9" fmla="*/ 541929 h 2887282"/>
              <a:gd name="connsiteX10" fmla="*/ 771098 w 3668512"/>
              <a:gd name="connsiteY10" fmla="*/ 569224 h 2887282"/>
              <a:gd name="connsiteX11" fmla="*/ 812042 w 3668512"/>
              <a:gd name="connsiteY11" fmla="*/ 603343 h 2887282"/>
              <a:gd name="connsiteX12" fmla="*/ 859809 w 3668512"/>
              <a:gd name="connsiteY12" fmla="*/ 664758 h 2887282"/>
              <a:gd name="connsiteX13" fmla="*/ 873457 w 3668512"/>
              <a:gd name="connsiteY13" fmla="*/ 692054 h 2887282"/>
              <a:gd name="connsiteX14" fmla="*/ 914400 w 3668512"/>
              <a:gd name="connsiteY14" fmla="*/ 732997 h 2887282"/>
              <a:gd name="connsiteX15" fmla="*/ 948519 w 3668512"/>
              <a:gd name="connsiteY15" fmla="*/ 760293 h 2887282"/>
              <a:gd name="connsiteX16" fmla="*/ 975815 w 3668512"/>
              <a:gd name="connsiteY16" fmla="*/ 801236 h 2887282"/>
              <a:gd name="connsiteX17" fmla="*/ 1003110 w 3668512"/>
              <a:gd name="connsiteY17" fmla="*/ 842179 h 2887282"/>
              <a:gd name="connsiteX18" fmla="*/ 1016758 w 3668512"/>
              <a:gd name="connsiteY18" fmla="*/ 862651 h 2887282"/>
              <a:gd name="connsiteX19" fmla="*/ 1030406 w 3668512"/>
              <a:gd name="connsiteY19" fmla="*/ 883123 h 2887282"/>
              <a:gd name="connsiteX20" fmla="*/ 1050877 w 3668512"/>
              <a:gd name="connsiteY20" fmla="*/ 903594 h 2887282"/>
              <a:gd name="connsiteX21" fmla="*/ 1078173 w 3668512"/>
              <a:gd name="connsiteY21" fmla="*/ 944537 h 2887282"/>
              <a:gd name="connsiteX22" fmla="*/ 1105469 w 3668512"/>
              <a:gd name="connsiteY22" fmla="*/ 985481 h 2887282"/>
              <a:gd name="connsiteX23" fmla="*/ 1132764 w 3668512"/>
              <a:gd name="connsiteY23" fmla="*/ 1026424 h 2887282"/>
              <a:gd name="connsiteX24" fmla="*/ 1153236 w 3668512"/>
              <a:gd name="connsiteY24" fmla="*/ 1040072 h 2887282"/>
              <a:gd name="connsiteX25" fmla="*/ 1160060 w 3668512"/>
              <a:gd name="connsiteY25" fmla="*/ 1060543 h 2887282"/>
              <a:gd name="connsiteX26" fmla="*/ 1187355 w 3668512"/>
              <a:gd name="connsiteY26" fmla="*/ 1101487 h 2887282"/>
              <a:gd name="connsiteX27" fmla="*/ 1255594 w 3668512"/>
              <a:gd name="connsiteY27" fmla="*/ 1183373 h 2887282"/>
              <a:gd name="connsiteX28" fmla="*/ 1269242 w 3668512"/>
              <a:gd name="connsiteY28" fmla="*/ 1203845 h 2887282"/>
              <a:gd name="connsiteX29" fmla="*/ 1310185 w 3668512"/>
              <a:gd name="connsiteY29" fmla="*/ 1231140 h 2887282"/>
              <a:gd name="connsiteX30" fmla="*/ 1330657 w 3668512"/>
              <a:gd name="connsiteY30" fmla="*/ 1244788 h 2887282"/>
              <a:gd name="connsiteX31" fmla="*/ 1371600 w 3668512"/>
              <a:gd name="connsiteY31" fmla="*/ 1278908 h 2887282"/>
              <a:gd name="connsiteX32" fmla="*/ 1385248 w 3668512"/>
              <a:gd name="connsiteY32" fmla="*/ 1299379 h 2887282"/>
              <a:gd name="connsiteX33" fmla="*/ 1405719 w 3668512"/>
              <a:gd name="connsiteY33" fmla="*/ 1313027 h 2887282"/>
              <a:gd name="connsiteX34" fmla="*/ 1521725 w 3668512"/>
              <a:gd name="connsiteY34" fmla="*/ 1429033 h 2887282"/>
              <a:gd name="connsiteX35" fmla="*/ 1542197 w 3668512"/>
              <a:gd name="connsiteY35" fmla="*/ 1449505 h 2887282"/>
              <a:gd name="connsiteX36" fmla="*/ 1617260 w 3668512"/>
              <a:gd name="connsiteY36" fmla="*/ 1510920 h 2887282"/>
              <a:gd name="connsiteX37" fmla="*/ 1671851 w 3668512"/>
              <a:gd name="connsiteY37" fmla="*/ 1565511 h 2887282"/>
              <a:gd name="connsiteX38" fmla="*/ 1746913 w 3668512"/>
              <a:gd name="connsiteY38" fmla="*/ 1633749 h 2887282"/>
              <a:gd name="connsiteX39" fmla="*/ 1767385 w 3668512"/>
              <a:gd name="connsiteY39" fmla="*/ 1647397 h 2887282"/>
              <a:gd name="connsiteX40" fmla="*/ 1787857 w 3668512"/>
              <a:gd name="connsiteY40" fmla="*/ 1667869 h 2887282"/>
              <a:gd name="connsiteX41" fmla="*/ 1808328 w 3668512"/>
              <a:gd name="connsiteY41" fmla="*/ 1674693 h 2887282"/>
              <a:gd name="connsiteX42" fmla="*/ 1849271 w 3668512"/>
              <a:gd name="connsiteY42" fmla="*/ 1701988 h 2887282"/>
              <a:gd name="connsiteX43" fmla="*/ 1890215 w 3668512"/>
              <a:gd name="connsiteY43" fmla="*/ 1736108 h 2887282"/>
              <a:gd name="connsiteX44" fmla="*/ 1965277 w 3668512"/>
              <a:gd name="connsiteY44" fmla="*/ 1804346 h 2887282"/>
              <a:gd name="connsiteX45" fmla="*/ 2006221 w 3668512"/>
              <a:gd name="connsiteY45" fmla="*/ 1831642 h 2887282"/>
              <a:gd name="connsiteX46" fmla="*/ 2074460 w 3668512"/>
              <a:gd name="connsiteY46" fmla="*/ 1872585 h 2887282"/>
              <a:gd name="connsiteX47" fmla="*/ 2115403 w 3668512"/>
              <a:gd name="connsiteY47" fmla="*/ 1899881 h 2887282"/>
              <a:gd name="connsiteX48" fmla="*/ 2135874 w 3668512"/>
              <a:gd name="connsiteY48" fmla="*/ 1913529 h 2887282"/>
              <a:gd name="connsiteX49" fmla="*/ 2190466 w 3668512"/>
              <a:gd name="connsiteY49" fmla="*/ 1954472 h 2887282"/>
              <a:gd name="connsiteX50" fmla="*/ 2217761 w 3668512"/>
              <a:gd name="connsiteY50" fmla="*/ 1981767 h 2887282"/>
              <a:gd name="connsiteX51" fmla="*/ 2258704 w 3668512"/>
              <a:gd name="connsiteY51" fmla="*/ 2015887 h 2887282"/>
              <a:gd name="connsiteX52" fmla="*/ 2299648 w 3668512"/>
              <a:gd name="connsiteY52" fmla="*/ 2043182 h 2887282"/>
              <a:gd name="connsiteX53" fmla="*/ 2449773 w 3668512"/>
              <a:gd name="connsiteY53" fmla="*/ 2118245 h 2887282"/>
              <a:gd name="connsiteX54" fmla="*/ 2524836 w 3668512"/>
              <a:gd name="connsiteY54" fmla="*/ 2159188 h 2887282"/>
              <a:gd name="connsiteX55" fmla="*/ 2620370 w 3668512"/>
              <a:gd name="connsiteY55" fmla="*/ 2234251 h 2887282"/>
              <a:gd name="connsiteX56" fmla="*/ 2709080 w 3668512"/>
              <a:gd name="connsiteY56" fmla="*/ 2282018 h 2887282"/>
              <a:gd name="connsiteX57" fmla="*/ 2886501 w 3668512"/>
              <a:gd name="connsiteY57" fmla="*/ 2357081 h 2887282"/>
              <a:gd name="connsiteX58" fmla="*/ 3009331 w 3668512"/>
              <a:gd name="connsiteY58" fmla="*/ 2418496 h 2887282"/>
              <a:gd name="connsiteX59" fmla="*/ 3050274 w 3668512"/>
              <a:gd name="connsiteY59" fmla="*/ 2445791 h 2887282"/>
              <a:gd name="connsiteX60" fmla="*/ 3070746 w 3668512"/>
              <a:gd name="connsiteY60" fmla="*/ 2452615 h 2887282"/>
              <a:gd name="connsiteX61" fmla="*/ 3132161 w 3668512"/>
              <a:gd name="connsiteY61" fmla="*/ 2486735 h 2887282"/>
              <a:gd name="connsiteX62" fmla="*/ 3173104 w 3668512"/>
              <a:gd name="connsiteY62" fmla="*/ 2500382 h 2887282"/>
              <a:gd name="connsiteX63" fmla="*/ 3214048 w 3668512"/>
              <a:gd name="connsiteY63" fmla="*/ 2520854 h 2887282"/>
              <a:gd name="connsiteX64" fmla="*/ 3234519 w 3668512"/>
              <a:gd name="connsiteY64" fmla="*/ 2534502 h 2887282"/>
              <a:gd name="connsiteX65" fmla="*/ 3275463 w 3668512"/>
              <a:gd name="connsiteY65" fmla="*/ 2548149 h 2887282"/>
              <a:gd name="connsiteX66" fmla="*/ 3323230 w 3668512"/>
              <a:gd name="connsiteY66" fmla="*/ 2568621 h 2887282"/>
              <a:gd name="connsiteX67" fmla="*/ 3391469 w 3668512"/>
              <a:gd name="connsiteY67" fmla="*/ 2589093 h 2887282"/>
              <a:gd name="connsiteX68" fmla="*/ 3432412 w 3668512"/>
              <a:gd name="connsiteY68" fmla="*/ 2609564 h 2887282"/>
              <a:gd name="connsiteX69" fmla="*/ 3452883 w 3668512"/>
              <a:gd name="connsiteY69" fmla="*/ 2623212 h 2887282"/>
              <a:gd name="connsiteX70" fmla="*/ 3548418 w 3668512"/>
              <a:gd name="connsiteY70" fmla="*/ 2650508 h 2887282"/>
              <a:gd name="connsiteX71" fmla="*/ 3568889 w 3668512"/>
              <a:gd name="connsiteY71" fmla="*/ 2664155 h 2887282"/>
              <a:gd name="connsiteX72" fmla="*/ 3648075 w 3668512"/>
              <a:gd name="connsiteY72" fmla="*/ 2705099 h 2887282"/>
              <a:gd name="connsiteX73" fmla="*/ 3667267 w 3668512"/>
              <a:gd name="connsiteY73" fmla="*/ 2756349 h 2887282"/>
              <a:gd name="connsiteX74" fmla="*/ 3666627 w 3668512"/>
              <a:gd name="connsiteY74" fmla="*/ 2800633 h 2887282"/>
              <a:gd name="connsiteX75" fmla="*/ 3666627 w 3668512"/>
              <a:gd name="connsiteY75" fmla="*/ 2887282 h 2887282"/>
              <a:gd name="connsiteX0" fmla="*/ 0 w 3668512"/>
              <a:gd name="connsiteY0" fmla="*/ 9666 h 2872210"/>
              <a:gd name="connsiteX1" fmla="*/ 388961 w 3668512"/>
              <a:gd name="connsiteY1" fmla="*/ 9666 h 2872210"/>
              <a:gd name="connsiteX2" fmla="*/ 443552 w 3668512"/>
              <a:gd name="connsiteY2" fmla="*/ 23314 h 2872210"/>
              <a:gd name="connsiteX3" fmla="*/ 484495 w 3668512"/>
              <a:gd name="connsiteY3" fmla="*/ 50609 h 2872210"/>
              <a:gd name="connsiteX4" fmla="*/ 532263 w 3668512"/>
              <a:gd name="connsiteY4" fmla="*/ 98376 h 2872210"/>
              <a:gd name="connsiteX5" fmla="*/ 545910 w 3668512"/>
              <a:gd name="connsiteY5" fmla="*/ 139320 h 2872210"/>
              <a:gd name="connsiteX6" fmla="*/ 655092 w 3668512"/>
              <a:gd name="connsiteY6" fmla="*/ 371332 h 2872210"/>
              <a:gd name="connsiteX7" fmla="*/ 723331 w 3668512"/>
              <a:gd name="connsiteY7" fmla="*/ 480514 h 2872210"/>
              <a:gd name="connsiteX8" fmla="*/ 736979 w 3668512"/>
              <a:gd name="connsiteY8" fmla="*/ 500985 h 2872210"/>
              <a:gd name="connsiteX9" fmla="*/ 757451 w 3668512"/>
              <a:gd name="connsiteY9" fmla="*/ 541929 h 2872210"/>
              <a:gd name="connsiteX10" fmla="*/ 771098 w 3668512"/>
              <a:gd name="connsiteY10" fmla="*/ 569224 h 2872210"/>
              <a:gd name="connsiteX11" fmla="*/ 812042 w 3668512"/>
              <a:gd name="connsiteY11" fmla="*/ 603343 h 2872210"/>
              <a:gd name="connsiteX12" fmla="*/ 859809 w 3668512"/>
              <a:gd name="connsiteY12" fmla="*/ 664758 h 2872210"/>
              <a:gd name="connsiteX13" fmla="*/ 873457 w 3668512"/>
              <a:gd name="connsiteY13" fmla="*/ 692054 h 2872210"/>
              <a:gd name="connsiteX14" fmla="*/ 914400 w 3668512"/>
              <a:gd name="connsiteY14" fmla="*/ 732997 h 2872210"/>
              <a:gd name="connsiteX15" fmla="*/ 948519 w 3668512"/>
              <a:gd name="connsiteY15" fmla="*/ 760293 h 2872210"/>
              <a:gd name="connsiteX16" fmla="*/ 975815 w 3668512"/>
              <a:gd name="connsiteY16" fmla="*/ 801236 h 2872210"/>
              <a:gd name="connsiteX17" fmla="*/ 1003110 w 3668512"/>
              <a:gd name="connsiteY17" fmla="*/ 842179 h 2872210"/>
              <a:gd name="connsiteX18" fmla="*/ 1016758 w 3668512"/>
              <a:gd name="connsiteY18" fmla="*/ 862651 h 2872210"/>
              <a:gd name="connsiteX19" fmla="*/ 1030406 w 3668512"/>
              <a:gd name="connsiteY19" fmla="*/ 883123 h 2872210"/>
              <a:gd name="connsiteX20" fmla="*/ 1050877 w 3668512"/>
              <a:gd name="connsiteY20" fmla="*/ 903594 h 2872210"/>
              <a:gd name="connsiteX21" fmla="*/ 1078173 w 3668512"/>
              <a:gd name="connsiteY21" fmla="*/ 944537 h 2872210"/>
              <a:gd name="connsiteX22" fmla="*/ 1105469 w 3668512"/>
              <a:gd name="connsiteY22" fmla="*/ 985481 h 2872210"/>
              <a:gd name="connsiteX23" fmla="*/ 1132764 w 3668512"/>
              <a:gd name="connsiteY23" fmla="*/ 1026424 h 2872210"/>
              <a:gd name="connsiteX24" fmla="*/ 1153236 w 3668512"/>
              <a:gd name="connsiteY24" fmla="*/ 1040072 h 2872210"/>
              <a:gd name="connsiteX25" fmla="*/ 1160060 w 3668512"/>
              <a:gd name="connsiteY25" fmla="*/ 1060543 h 2872210"/>
              <a:gd name="connsiteX26" fmla="*/ 1187355 w 3668512"/>
              <a:gd name="connsiteY26" fmla="*/ 1101487 h 2872210"/>
              <a:gd name="connsiteX27" fmla="*/ 1255594 w 3668512"/>
              <a:gd name="connsiteY27" fmla="*/ 1183373 h 2872210"/>
              <a:gd name="connsiteX28" fmla="*/ 1269242 w 3668512"/>
              <a:gd name="connsiteY28" fmla="*/ 1203845 h 2872210"/>
              <a:gd name="connsiteX29" fmla="*/ 1310185 w 3668512"/>
              <a:gd name="connsiteY29" fmla="*/ 1231140 h 2872210"/>
              <a:gd name="connsiteX30" fmla="*/ 1330657 w 3668512"/>
              <a:gd name="connsiteY30" fmla="*/ 1244788 h 2872210"/>
              <a:gd name="connsiteX31" fmla="*/ 1371600 w 3668512"/>
              <a:gd name="connsiteY31" fmla="*/ 1278908 h 2872210"/>
              <a:gd name="connsiteX32" fmla="*/ 1385248 w 3668512"/>
              <a:gd name="connsiteY32" fmla="*/ 1299379 h 2872210"/>
              <a:gd name="connsiteX33" fmla="*/ 1405719 w 3668512"/>
              <a:gd name="connsiteY33" fmla="*/ 1313027 h 2872210"/>
              <a:gd name="connsiteX34" fmla="*/ 1521725 w 3668512"/>
              <a:gd name="connsiteY34" fmla="*/ 1429033 h 2872210"/>
              <a:gd name="connsiteX35" fmla="*/ 1542197 w 3668512"/>
              <a:gd name="connsiteY35" fmla="*/ 1449505 h 2872210"/>
              <a:gd name="connsiteX36" fmla="*/ 1617260 w 3668512"/>
              <a:gd name="connsiteY36" fmla="*/ 1510920 h 2872210"/>
              <a:gd name="connsiteX37" fmla="*/ 1671851 w 3668512"/>
              <a:gd name="connsiteY37" fmla="*/ 1565511 h 2872210"/>
              <a:gd name="connsiteX38" fmla="*/ 1746913 w 3668512"/>
              <a:gd name="connsiteY38" fmla="*/ 1633749 h 2872210"/>
              <a:gd name="connsiteX39" fmla="*/ 1767385 w 3668512"/>
              <a:gd name="connsiteY39" fmla="*/ 1647397 h 2872210"/>
              <a:gd name="connsiteX40" fmla="*/ 1787857 w 3668512"/>
              <a:gd name="connsiteY40" fmla="*/ 1667869 h 2872210"/>
              <a:gd name="connsiteX41" fmla="*/ 1808328 w 3668512"/>
              <a:gd name="connsiteY41" fmla="*/ 1674693 h 2872210"/>
              <a:gd name="connsiteX42" fmla="*/ 1849271 w 3668512"/>
              <a:gd name="connsiteY42" fmla="*/ 1701988 h 2872210"/>
              <a:gd name="connsiteX43" fmla="*/ 1890215 w 3668512"/>
              <a:gd name="connsiteY43" fmla="*/ 1736108 h 2872210"/>
              <a:gd name="connsiteX44" fmla="*/ 1965277 w 3668512"/>
              <a:gd name="connsiteY44" fmla="*/ 1804346 h 2872210"/>
              <a:gd name="connsiteX45" fmla="*/ 2006221 w 3668512"/>
              <a:gd name="connsiteY45" fmla="*/ 1831642 h 2872210"/>
              <a:gd name="connsiteX46" fmla="*/ 2074460 w 3668512"/>
              <a:gd name="connsiteY46" fmla="*/ 1872585 h 2872210"/>
              <a:gd name="connsiteX47" fmla="*/ 2115403 w 3668512"/>
              <a:gd name="connsiteY47" fmla="*/ 1899881 h 2872210"/>
              <a:gd name="connsiteX48" fmla="*/ 2135874 w 3668512"/>
              <a:gd name="connsiteY48" fmla="*/ 1913529 h 2872210"/>
              <a:gd name="connsiteX49" fmla="*/ 2190466 w 3668512"/>
              <a:gd name="connsiteY49" fmla="*/ 1954472 h 2872210"/>
              <a:gd name="connsiteX50" fmla="*/ 2217761 w 3668512"/>
              <a:gd name="connsiteY50" fmla="*/ 1981767 h 2872210"/>
              <a:gd name="connsiteX51" fmla="*/ 2258704 w 3668512"/>
              <a:gd name="connsiteY51" fmla="*/ 2015887 h 2872210"/>
              <a:gd name="connsiteX52" fmla="*/ 2299648 w 3668512"/>
              <a:gd name="connsiteY52" fmla="*/ 2043182 h 2872210"/>
              <a:gd name="connsiteX53" fmla="*/ 2449773 w 3668512"/>
              <a:gd name="connsiteY53" fmla="*/ 2118245 h 2872210"/>
              <a:gd name="connsiteX54" fmla="*/ 2524836 w 3668512"/>
              <a:gd name="connsiteY54" fmla="*/ 2159188 h 2872210"/>
              <a:gd name="connsiteX55" fmla="*/ 2620370 w 3668512"/>
              <a:gd name="connsiteY55" fmla="*/ 2234251 h 2872210"/>
              <a:gd name="connsiteX56" fmla="*/ 2709080 w 3668512"/>
              <a:gd name="connsiteY56" fmla="*/ 2282018 h 2872210"/>
              <a:gd name="connsiteX57" fmla="*/ 2886501 w 3668512"/>
              <a:gd name="connsiteY57" fmla="*/ 2357081 h 2872210"/>
              <a:gd name="connsiteX58" fmla="*/ 3009331 w 3668512"/>
              <a:gd name="connsiteY58" fmla="*/ 2418496 h 2872210"/>
              <a:gd name="connsiteX59" fmla="*/ 3050274 w 3668512"/>
              <a:gd name="connsiteY59" fmla="*/ 2445791 h 2872210"/>
              <a:gd name="connsiteX60" fmla="*/ 3070746 w 3668512"/>
              <a:gd name="connsiteY60" fmla="*/ 2452615 h 2872210"/>
              <a:gd name="connsiteX61" fmla="*/ 3132161 w 3668512"/>
              <a:gd name="connsiteY61" fmla="*/ 2486735 h 2872210"/>
              <a:gd name="connsiteX62" fmla="*/ 3173104 w 3668512"/>
              <a:gd name="connsiteY62" fmla="*/ 2500382 h 2872210"/>
              <a:gd name="connsiteX63" fmla="*/ 3214048 w 3668512"/>
              <a:gd name="connsiteY63" fmla="*/ 2520854 h 2872210"/>
              <a:gd name="connsiteX64" fmla="*/ 3234519 w 3668512"/>
              <a:gd name="connsiteY64" fmla="*/ 2534502 h 2872210"/>
              <a:gd name="connsiteX65" fmla="*/ 3275463 w 3668512"/>
              <a:gd name="connsiteY65" fmla="*/ 2548149 h 2872210"/>
              <a:gd name="connsiteX66" fmla="*/ 3323230 w 3668512"/>
              <a:gd name="connsiteY66" fmla="*/ 2568621 h 2872210"/>
              <a:gd name="connsiteX67" fmla="*/ 3391469 w 3668512"/>
              <a:gd name="connsiteY67" fmla="*/ 2589093 h 2872210"/>
              <a:gd name="connsiteX68" fmla="*/ 3432412 w 3668512"/>
              <a:gd name="connsiteY68" fmla="*/ 2609564 h 2872210"/>
              <a:gd name="connsiteX69" fmla="*/ 3452883 w 3668512"/>
              <a:gd name="connsiteY69" fmla="*/ 2623212 h 2872210"/>
              <a:gd name="connsiteX70" fmla="*/ 3548418 w 3668512"/>
              <a:gd name="connsiteY70" fmla="*/ 2650508 h 2872210"/>
              <a:gd name="connsiteX71" fmla="*/ 3568889 w 3668512"/>
              <a:gd name="connsiteY71" fmla="*/ 2664155 h 2872210"/>
              <a:gd name="connsiteX72" fmla="*/ 3648075 w 3668512"/>
              <a:gd name="connsiteY72" fmla="*/ 2705099 h 2872210"/>
              <a:gd name="connsiteX73" fmla="*/ 3667267 w 3668512"/>
              <a:gd name="connsiteY73" fmla="*/ 2756349 h 2872210"/>
              <a:gd name="connsiteX74" fmla="*/ 3666627 w 3668512"/>
              <a:gd name="connsiteY74" fmla="*/ 2800633 h 2872210"/>
              <a:gd name="connsiteX75" fmla="*/ 3666627 w 3668512"/>
              <a:gd name="connsiteY75" fmla="*/ 2872210 h 287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668512" h="2872210">
                <a:moveTo>
                  <a:pt x="0" y="9666"/>
                </a:moveTo>
                <a:cubicBezTo>
                  <a:pt x="171019" y="-4586"/>
                  <a:pt x="102713" y="-1784"/>
                  <a:pt x="388961" y="9666"/>
                </a:cubicBezTo>
                <a:cubicBezTo>
                  <a:pt x="395480" y="9927"/>
                  <a:pt x="433569" y="17768"/>
                  <a:pt x="443552" y="23314"/>
                </a:cubicBezTo>
                <a:cubicBezTo>
                  <a:pt x="457890" y="31280"/>
                  <a:pt x="469710" y="38099"/>
                  <a:pt x="484495" y="50609"/>
                </a:cubicBezTo>
                <a:cubicBezTo>
                  <a:pt x="499280" y="63119"/>
                  <a:pt x="522027" y="83591"/>
                  <a:pt x="532263" y="98376"/>
                </a:cubicBezTo>
                <a:cubicBezTo>
                  <a:pt x="542499" y="113161"/>
                  <a:pt x="525439" y="93827"/>
                  <a:pt x="545910" y="139320"/>
                </a:cubicBezTo>
                <a:cubicBezTo>
                  <a:pt x="566381" y="184813"/>
                  <a:pt x="625522" y="314466"/>
                  <a:pt x="655092" y="371332"/>
                </a:cubicBezTo>
                <a:cubicBezTo>
                  <a:pt x="684662" y="428198"/>
                  <a:pt x="709683" y="458905"/>
                  <a:pt x="723331" y="480514"/>
                </a:cubicBezTo>
                <a:cubicBezTo>
                  <a:pt x="736979" y="502123"/>
                  <a:pt x="732430" y="494161"/>
                  <a:pt x="736979" y="500985"/>
                </a:cubicBezTo>
                <a:cubicBezTo>
                  <a:pt x="749491" y="538521"/>
                  <a:pt x="736285" y="504888"/>
                  <a:pt x="757451" y="541929"/>
                </a:cubicBezTo>
                <a:cubicBezTo>
                  <a:pt x="762498" y="550761"/>
                  <a:pt x="765186" y="560947"/>
                  <a:pt x="771098" y="569224"/>
                </a:cubicBezTo>
                <a:cubicBezTo>
                  <a:pt x="783040" y="585943"/>
                  <a:pt x="795717" y="592460"/>
                  <a:pt x="812042" y="603343"/>
                </a:cubicBezTo>
                <a:cubicBezTo>
                  <a:pt x="844690" y="652317"/>
                  <a:pt x="827738" y="632689"/>
                  <a:pt x="859809" y="664758"/>
                </a:cubicBezTo>
                <a:cubicBezTo>
                  <a:pt x="864358" y="673857"/>
                  <a:pt x="861400" y="676983"/>
                  <a:pt x="873457" y="692054"/>
                </a:cubicBezTo>
                <a:cubicBezTo>
                  <a:pt x="885514" y="707125"/>
                  <a:pt x="903694" y="716938"/>
                  <a:pt x="914400" y="732997"/>
                </a:cubicBezTo>
                <a:cubicBezTo>
                  <a:pt x="932038" y="759454"/>
                  <a:pt x="920267" y="750875"/>
                  <a:pt x="948519" y="760293"/>
                </a:cubicBezTo>
                <a:cubicBezTo>
                  <a:pt x="961570" y="799444"/>
                  <a:pt x="945997" y="762898"/>
                  <a:pt x="975815" y="801236"/>
                </a:cubicBezTo>
                <a:cubicBezTo>
                  <a:pt x="985885" y="814183"/>
                  <a:pt x="994012" y="828531"/>
                  <a:pt x="1003110" y="842179"/>
                </a:cubicBezTo>
                <a:lnTo>
                  <a:pt x="1016758" y="862651"/>
                </a:lnTo>
                <a:cubicBezTo>
                  <a:pt x="1021307" y="869475"/>
                  <a:pt x="1024607" y="877324"/>
                  <a:pt x="1030406" y="883123"/>
                </a:cubicBezTo>
                <a:cubicBezTo>
                  <a:pt x="1037230" y="889947"/>
                  <a:pt x="1044952" y="895977"/>
                  <a:pt x="1050877" y="903594"/>
                </a:cubicBezTo>
                <a:cubicBezTo>
                  <a:pt x="1060947" y="916541"/>
                  <a:pt x="1069074" y="930889"/>
                  <a:pt x="1078173" y="944537"/>
                </a:cubicBezTo>
                <a:lnTo>
                  <a:pt x="1105469" y="985481"/>
                </a:lnTo>
                <a:cubicBezTo>
                  <a:pt x="1105470" y="985483"/>
                  <a:pt x="1132763" y="1026423"/>
                  <a:pt x="1132764" y="1026424"/>
                </a:cubicBezTo>
                <a:lnTo>
                  <a:pt x="1153236" y="1040072"/>
                </a:lnTo>
                <a:cubicBezTo>
                  <a:pt x="1155511" y="1046896"/>
                  <a:pt x="1156567" y="1054255"/>
                  <a:pt x="1160060" y="1060543"/>
                </a:cubicBezTo>
                <a:cubicBezTo>
                  <a:pt x="1168026" y="1074882"/>
                  <a:pt x="1171433" y="1081015"/>
                  <a:pt x="1187355" y="1101487"/>
                </a:cubicBezTo>
                <a:cubicBezTo>
                  <a:pt x="1203277" y="1121959"/>
                  <a:pt x="1241946" y="1166313"/>
                  <a:pt x="1255594" y="1183373"/>
                </a:cubicBezTo>
                <a:cubicBezTo>
                  <a:pt x="1260143" y="1190197"/>
                  <a:pt x="1263070" y="1198444"/>
                  <a:pt x="1269242" y="1203845"/>
                </a:cubicBezTo>
                <a:cubicBezTo>
                  <a:pt x="1281586" y="1214646"/>
                  <a:pt x="1296537" y="1222042"/>
                  <a:pt x="1310185" y="1231140"/>
                </a:cubicBezTo>
                <a:cubicBezTo>
                  <a:pt x="1317009" y="1235689"/>
                  <a:pt x="1324858" y="1238989"/>
                  <a:pt x="1330657" y="1244788"/>
                </a:cubicBezTo>
                <a:cubicBezTo>
                  <a:pt x="1356927" y="1271059"/>
                  <a:pt x="1343098" y="1259907"/>
                  <a:pt x="1371600" y="1278908"/>
                </a:cubicBezTo>
                <a:cubicBezTo>
                  <a:pt x="1376149" y="1285732"/>
                  <a:pt x="1379449" y="1293580"/>
                  <a:pt x="1385248" y="1299379"/>
                </a:cubicBezTo>
                <a:cubicBezTo>
                  <a:pt x="1391047" y="1305178"/>
                  <a:pt x="1382973" y="1291418"/>
                  <a:pt x="1405719" y="1313027"/>
                </a:cubicBezTo>
                <a:cubicBezTo>
                  <a:pt x="1428465" y="1334636"/>
                  <a:pt x="1498979" y="1406287"/>
                  <a:pt x="1521725" y="1429033"/>
                </a:cubicBezTo>
                <a:cubicBezTo>
                  <a:pt x="1544471" y="1451779"/>
                  <a:pt x="1526275" y="1435857"/>
                  <a:pt x="1542197" y="1449505"/>
                </a:cubicBezTo>
                <a:cubicBezTo>
                  <a:pt x="1558120" y="1463153"/>
                  <a:pt x="1595651" y="1491586"/>
                  <a:pt x="1617260" y="1510920"/>
                </a:cubicBezTo>
                <a:cubicBezTo>
                  <a:pt x="1638869" y="1530254"/>
                  <a:pt x="1650242" y="1545040"/>
                  <a:pt x="1671851" y="1565511"/>
                </a:cubicBezTo>
                <a:cubicBezTo>
                  <a:pt x="1693460" y="1585982"/>
                  <a:pt x="1730991" y="1620101"/>
                  <a:pt x="1746913" y="1633749"/>
                </a:cubicBezTo>
                <a:cubicBezTo>
                  <a:pt x="1762835" y="1647397"/>
                  <a:pt x="1761586" y="1641598"/>
                  <a:pt x="1767385" y="1647397"/>
                </a:cubicBezTo>
                <a:cubicBezTo>
                  <a:pt x="1774209" y="1654221"/>
                  <a:pt x="1779827" y="1662516"/>
                  <a:pt x="1787857" y="1667869"/>
                </a:cubicBezTo>
                <a:cubicBezTo>
                  <a:pt x="1793842" y="1671859"/>
                  <a:pt x="1802040" y="1671200"/>
                  <a:pt x="1808328" y="1674693"/>
                </a:cubicBezTo>
                <a:cubicBezTo>
                  <a:pt x="1822666" y="1682659"/>
                  <a:pt x="1835623" y="1692890"/>
                  <a:pt x="1849271" y="1701988"/>
                </a:cubicBezTo>
                <a:cubicBezTo>
                  <a:pt x="1900099" y="1735873"/>
                  <a:pt x="1870881" y="1719048"/>
                  <a:pt x="1890215" y="1736108"/>
                </a:cubicBezTo>
                <a:cubicBezTo>
                  <a:pt x="1909549" y="1753168"/>
                  <a:pt x="1945943" y="1788424"/>
                  <a:pt x="1965277" y="1804346"/>
                </a:cubicBezTo>
                <a:cubicBezTo>
                  <a:pt x="1978925" y="1813445"/>
                  <a:pt x="1991550" y="1824306"/>
                  <a:pt x="2006221" y="1831642"/>
                </a:cubicBezTo>
                <a:cubicBezTo>
                  <a:pt x="2048183" y="1852624"/>
                  <a:pt x="2025058" y="1839650"/>
                  <a:pt x="2074460" y="1872585"/>
                </a:cubicBezTo>
                <a:lnTo>
                  <a:pt x="2115403" y="1899881"/>
                </a:lnTo>
                <a:cubicBezTo>
                  <a:pt x="2122227" y="1904430"/>
                  <a:pt x="2123364" y="1904431"/>
                  <a:pt x="2135874" y="1913529"/>
                </a:cubicBezTo>
                <a:cubicBezTo>
                  <a:pt x="2148384" y="1922627"/>
                  <a:pt x="2176818" y="1943099"/>
                  <a:pt x="2190466" y="1954472"/>
                </a:cubicBezTo>
                <a:cubicBezTo>
                  <a:pt x="2204114" y="1965845"/>
                  <a:pt x="2206388" y="1971531"/>
                  <a:pt x="2217761" y="1981767"/>
                </a:cubicBezTo>
                <a:cubicBezTo>
                  <a:pt x="2229134" y="1992003"/>
                  <a:pt x="2245056" y="2005651"/>
                  <a:pt x="2258704" y="2015887"/>
                </a:cubicBezTo>
                <a:cubicBezTo>
                  <a:pt x="2272352" y="2026123"/>
                  <a:pt x="2263672" y="2031190"/>
                  <a:pt x="2299648" y="2043182"/>
                </a:cubicBezTo>
                <a:cubicBezTo>
                  <a:pt x="2331493" y="2060242"/>
                  <a:pt x="2412242" y="2098911"/>
                  <a:pt x="2449773" y="2118245"/>
                </a:cubicBezTo>
                <a:cubicBezTo>
                  <a:pt x="2487304" y="2137579"/>
                  <a:pt x="2496403" y="2139854"/>
                  <a:pt x="2524836" y="2159188"/>
                </a:cubicBezTo>
                <a:cubicBezTo>
                  <a:pt x="2553269" y="2178522"/>
                  <a:pt x="2589663" y="2213779"/>
                  <a:pt x="2620370" y="2234251"/>
                </a:cubicBezTo>
                <a:cubicBezTo>
                  <a:pt x="2651077" y="2254723"/>
                  <a:pt x="2687471" y="2269508"/>
                  <a:pt x="2709080" y="2282018"/>
                </a:cubicBezTo>
                <a:cubicBezTo>
                  <a:pt x="2753435" y="2302490"/>
                  <a:pt x="2836459" y="2334335"/>
                  <a:pt x="2886501" y="2357081"/>
                </a:cubicBezTo>
                <a:cubicBezTo>
                  <a:pt x="2936543" y="2379827"/>
                  <a:pt x="2982036" y="2403711"/>
                  <a:pt x="3009331" y="2418496"/>
                </a:cubicBezTo>
                <a:cubicBezTo>
                  <a:pt x="3036626" y="2433281"/>
                  <a:pt x="3034713" y="2440604"/>
                  <a:pt x="3050274" y="2445791"/>
                </a:cubicBezTo>
                <a:cubicBezTo>
                  <a:pt x="3057098" y="2448066"/>
                  <a:pt x="3057098" y="2445791"/>
                  <a:pt x="3070746" y="2452615"/>
                </a:cubicBezTo>
                <a:cubicBezTo>
                  <a:pt x="3084394" y="2459439"/>
                  <a:pt x="3115101" y="2478774"/>
                  <a:pt x="3132161" y="2486735"/>
                </a:cubicBezTo>
                <a:cubicBezTo>
                  <a:pt x="3149221" y="2494696"/>
                  <a:pt x="3161134" y="2492402"/>
                  <a:pt x="3173104" y="2500382"/>
                </a:cubicBezTo>
                <a:cubicBezTo>
                  <a:pt x="3199561" y="2518020"/>
                  <a:pt x="3185795" y="2511436"/>
                  <a:pt x="3214048" y="2520854"/>
                </a:cubicBezTo>
                <a:cubicBezTo>
                  <a:pt x="3220872" y="2525403"/>
                  <a:pt x="3227025" y="2531171"/>
                  <a:pt x="3234519" y="2534502"/>
                </a:cubicBezTo>
                <a:cubicBezTo>
                  <a:pt x="3247665" y="2540345"/>
                  <a:pt x="3275463" y="2548149"/>
                  <a:pt x="3275463" y="2548149"/>
                </a:cubicBezTo>
                <a:cubicBezTo>
                  <a:pt x="3307941" y="2569802"/>
                  <a:pt x="3283171" y="2556603"/>
                  <a:pt x="3323230" y="2568621"/>
                </a:cubicBezTo>
                <a:cubicBezTo>
                  <a:pt x="3406298" y="2593542"/>
                  <a:pt x="3328554" y="2573364"/>
                  <a:pt x="3391469" y="2589093"/>
                </a:cubicBezTo>
                <a:cubicBezTo>
                  <a:pt x="3450144" y="2628208"/>
                  <a:pt x="3375901" y="2581308"/>
                  <a:pt x="3432412" y="2609564"/>
                </a:cubicBezTo>
                <a:cubicBezTo>
                  <a:pt x="3439747" y="2613232"/>
                  <a:pt x="3445176" y="2620409"/>
                  <a:pt x="3452883" y="2623212"/>
                </a:cubicBezTo>
                <a:cubicBezTo>
                  <a:pt x="3462894" y="2626852"/>
                  <a:pt x="3534576" y="2641280"/>
                  <a:pt x="3548418" y="2650508"/>
                </a:cubicBezTo>
                <a:cubicBezTo>
                  <a:pt x="3555242" y="2655057"/>
                  <a:pt x="3552280" y="2655057"/>
                  <a:pt x="3568889" y="2664155"/>
                </a:cubicBezTo>
                <a:cubicBezTo>
                  <a:pt x="3585498" y="2673253"/>
                  <a:pt x="3631679" y="2689733"/>
                  <a:pt x="3648075" y="2705099"/>
                </a:cubicBezTo>
                <a:cubicBezTo>
                  <a:pt x="3664471" y="2720465"/>
                  <a:pt x="3664175" y="2740427"/>
                  <a:pt x="3667267" y="2756349"/>
                </a:cubicBezTo>
                <a:cubicBezTo>
                  <a:pt x="3670359" y="2772271"/>
                  <a:pt x="3666734" y="2781323"/>
                  <a:pt x="3666627" y="2800633"/>
                </a:cubicBezTo>
                <a:cubicBezTo>
                  <a:pt x="3666520" y="2819943"/>
                  <a:pt x="3666627" y="2844914"/>
                  <a:pt x="3666627" y="2872210"/>
                </a:cubicBezTo>
              </a:path>
            </a:pathLst>
          </a:custGeom>
          <a:noFill/>
          <a:ln w="8572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7434138" y="2771725"/>
            <a:ext cx="2786082" cy="221457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Pareto Boundary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Cannot improve for any user without degrading for other users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7434138" y="5233849"/>
            <a:ext cx="2786082" cy="18583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Other Names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Rate Region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Capacity Region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MSE Region, etc.</a:t>
            </a:r>
          </a:p>
        </p:txBody>
      </p:sp>
    </p:spTree>
    <p:extLst>
      <p:ext uri="{BB962C8B-B14F-4D97-AF65-F5344CB8AC3E}">
        <p14:creationId xmlns:p14="http://schemas.microsoft.com/office/powerpoint/2010/main" val="76703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18" grpId="1"/>
      <p:bldP spid="19" grpId="0" animBg="1"/>
      <p:bldP spid="20" grpId="0" build="allAtOnce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Region (2)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977147" y="1259557"/>
            <a:ext cx="8409319" cy="5592114"/>
          </a:xfrm>
        </p:spPr>
        <p:txBody>
          <a:bodyPr/>
          <a:lstStyle/>
          <a:p>
            <a:r>
              <a:rPr lang="en-US" dirty="0"/>
              <a:t>Can </a:t>
            </a:r>
            <a:r>
              <a:rPr lang="en-US" dirty="0" smtClean="0"/>
              <a:t>the region have </a:t>
            </a:r>
            <a:r>
              <a:rPr lang="en-US" dirty="0"/>
              <a:t>any shape?</a:t>
            </a:r>
          </a:p>
          <a:p>
            <a:endParaRPr lang="en-US" dirty="0"/>
          </a:p>
          <a:p>
            <a:r>
              <a:rPr lang="en-US" dirty="0"/>
              <a:t>No! Can prove that:</a:t>
            </a:r>
          </a:p>
          <a:p>
            <a:pPr lvl="1"/>
            <a:r>
              <a:rPr lang="en-US" dirty="0"/>
              <a:t>Compact set</a:t>
            </a:r>
          </a:p>
          <a:p>
            <a:pPr lvl="1"/>
            <a:r>
              <a:rPr lang="en-US" dirty="0"/>
              <a:t>Normal set</a:t>
            </a:r>
          </a:p>
          <a:p>
            <a:endParaRPr lang="sv-SE" dirty="0"/>
          </a:p>
        </p:txBody>
      </p:sp>
      <p:pic>
        <p:nvPicPr>
          <p:cNvPr id="7" name="Picture 2" descr="\\eead.ee.kth.se\dfs\home\emilbjo\Documents\Arbete\Presentation\achievable_region_longeraxes_str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8" y="2267669"/>
            <a:ext cx="4525491" cy="452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680368" y="4453384"/>
            <a:ext cx="2071340" cy="2255415"/>
          </a:xfrm>
          <a:prstGeom prst="rect">
            <a:avLst/>
          </a:prstGeom>
          <a:solidFill>
            <a:srgbClr val="7030A0">
              <a:alpha val="37000"/>
            </a:srgb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1961530" y="4787949"/>
            <a:ext cx="2016224" cy="79314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Content Placeholder 9"/>
          <p:cNvSpPr txBox="1">
            <a:spLocks/>
          </p:cNvSpPr>
          <p:nvPr/>
        </p:nvSpPr>
        <p:spPr bwMode="auto">
          <a:xfrm>
            <a:off x="4263037" y="4446339"/>
            <a:ext cx="3442341" cy="1050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Upper corner in region, everything inside region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2751708" y="4453384"/>
            <a:ext cx="1226046" cy="33168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Connector 11"/>
          <p:cNvCxnSpPr>
            <a:endCxn id="13" idx="0"/>
          </p:cNvCxnSpPr>
          <p:nvPr/>
        </p:nvCxnSpPr>
        <p:spPr bwMode="auto">
          <a:xfrm>
            <a:off x="4096358" y="3057787"/>
            <a:ext cx="1847876" cy="115524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967066" y="4213030"/>
            <a:ext cx="3954336" cy="1152128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sv-SE">
              <a:latin typeface="Time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92610" y="2267669"/>
            <a:ext cx="504056" cy="4210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753050" y="5839141"/>
            <a:ext cx="504056" cy="4210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671150" y="6188425"/>
            <a:ext cx="504056" cy="4210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0941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Region </a:t>
            </a:r>
            <a:r>
              <a:rPr lang="en-US" dirty="0" smtClean="0"/>
              <a:t>(3)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04788" lvl="1" indent="-204788">
              <a:buClr>
                <a:schemeClr val="accent2"/>
              </a:buClr>
              <a:buFontTx/>
              <a:buChar char="•"/>
            </a:pPr>
            <a:r>
              <a:rPr lang="en-US" dirty="0"/>
              <a:t>Some Possible Shapes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8" name="Picture 3" descr="C:\Users\emilbjo\Documents\Presentationer\2012-10 Supelec\region_examp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6" y="1835621"/>
            <a:ext cx="58273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7043314" y="2017143"/>
            <a:ext cx="3343152" cy="15841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User-Coupling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Weak: Convex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Strong: Concave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7084539" y="4033367"/>
            <a:ext cx="3301927" cy="248277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Scheduling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Time-sharing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for strongly coupled users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Select multiple points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Hard: Unknown region</a:t>
            </a:r>
          </a:p>
        </p:txBody>
      </p:sp>
      <p:cxnSp>
        <p:nvCxnSpPr>
          <p:cNvPr id="11" name="Straight Arrow Connector 10"/>
          <p:cNvCxnSpPr>
            <a:stCxn id="13" idx="5"/>
            <a:endCxn id="12" idx="5"/>
          </p:cNvCxnSpPr>
          <p:nvPr/>
        </p:nvCxnSpPr>
        <p:spPr bwMode="auto">
          <a:xfrm flipH="1" flipV="1">
            <a:off x="1013683" y="4932153"/>
            <a:ext cx="1624807" cy="156905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952707" y="4871177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577514" y="6440229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170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9"/>
          <p:cNvSpPr txBox="1">
            <a:spLocks/>
          </p:cNvSpPr>
          <p:nvPr/>
        </p:nvSpPr>
        <p:spPr bwMode="auto">
          <a:xfrm>
            <a:off x="4101062" y="3347789"/>
            <a:ext cx="390914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Utopia point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(Combine user points)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Region </a:t>
            </a:r>
            <a:r>
              <a:rPr lang="en-US" dirty="0" smtClean="0"/>
              <a:t>(4)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1008112"/>
          </a:xfrm>
        </p:spPr>
        <p:txBody>
          <a:bodyPr/>
          <a:lstStyle/>
          <a:p>
            <a:r>
              <a:rPr lang="en-US" dirty="0"/>
              <a:t>Which Pareto Optimal Point to Choose?</a:t>
            </a:r>
          </a:p>
          <a:p>
            <a:pPr lvl="1"/>
            <a:r>
              <a:rPr lang="en-US" dirty="0"/>
              <a:t>Tradeoff: Aggregate Performance vs. </a:t>
            </a:r>
            <a:r>
              <a:rPr lang="en-US" dirty="0" smtClean="0"/>
              <a:t>Fairness</a:t>
            </a:r>
            <a:endParaRPr lang="en-US" dirty="0"/>
          </a:p>
        </p:txBody>
      </p:sp>
      <p:pic>
        <p:nvPicPr>
          <p:cNvPr id="7" name="Picture 3" descr="C:\Users\emilbjo\Documents\Presentationer\2012-10 Supelec\region_examples_conv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65" y="2763175"/>
            <a:ext cx="4559810" cy="417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9"/>
          <p:cNvSpPr txBox="1">
            <a:spLocks/>
          </p:cNvSpPr>
          <p:nvPr/>
        </p:nvSpPr>
        <p:spPr bwMode="auto">
          <a:xfrm>
            <a:off x="1668750" y="4931965"/>
            <a:ext cx="1928826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baseline="0" dirty="0" smtClean="0">
                <a:latin typeface="+mn-lt"/>
              </a:rPr>
              <a:t>Performance</a:t>
            </a:r>
            <a:br>
              <a:rPr lang="en-US" sz="2000" kern="0" baseline="0" dirty="0" smtClean="0">
                <a:latin typeface="+mn-lt"/>
              </a:rPr>
            </a:br>
            <a:r>
              <a:rPr lang="en-US" sz="2000" kern="0" baseline="0" dirty="0" smtClean="0">
                <a:latin typeface="+mn-lt"/>
              </a:rPr>
              <a:t>Region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29916" y="4033033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504754" y="4319514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268046" y="3225444"/>
            <a:ext cx="7960" cy="7789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Content Placeholder 9"/>
          <p:cNvSpPr txBox="1">
            <a:spLocks/>
          </p:cNvSpPr>
          <p:nvPr/>
        </p:nvSpPr>
        <p:spPr bwMode="auto">
          <a:xfrm>
            <a:off x="1601490" y="2483693"/>
            <a:ext cx="3286148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Utilitarian point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(Max sum performance)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3669014" y="4394482"/>
            <a:ext cx="785818" cy="2494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Content Placeholder 9"/>
          <p:cNvSpPr txBox="1">
            <a:spLocks/>
          </p:cNvSpPr>
          <p:nvPr/>
        </p:nvSpPr>
        <p:spPr bwMode="auto">
          <a:xfrm>
            <a:off x="4193778" y="4363311"/>
            <a:ext cx="285752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Egalitarian point</a:t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 smtClean="0">
                <a:latin typeface="+mn-lt"/>
              </a:rPr>
              <a:t>(Max fairness)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4240518" y="5868069"/>
            <a:ext cx="817356" cy="5435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Content Placeholder 9"/>
          <p:cNvSpPr txBox="1">
            <a:spLocks/>
          </p:cNvSpPr>
          <p:nvPr/>
        </p:nvSpPr>
        <p:spPr bwMode="auto">
          <a:xfrm>
            <a:off x="4121770" y="5439441"/>
            <a:ext cx="285752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Single user point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 rot="5400000" flipH="1" flipV="1">
            <a:off x="668618" y="3482685"/>
            <a:ext cx="642942" cy="642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Content Placeholder 9"/>
          <p:cNvSpPr txBox="1">
            <a:spLocks/>
          </p:cNvSpPr>
          <p:nvPr/>
        </p:nvSpPr>
        <p:spPr bwMode="auto">
          <a:xfrm>
            <a:off x="25676" y="4197065"/>
            <a:ext cx="121444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204788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Single user point</a:t>
            </a:r>
          </a:p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lang="en-US" sz="2000" kern="0" baseline="0" dirty="0" smtClean="0">
              <a:latin typeface="+mn-lt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7722170" y="3923853"/>
            <a:ext cx="2664296" cy="286407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No Objective Answer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Utopia point outside of region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Only subjective </a:t>
            </a:r>
            <a:r>
              <a:rPr lang="en-US" sz="2000" dirty="0">
                <a:latin typeface="+mj-lt"/>
              </a:rPr>
              <a:t>a</a:t>
            </a:r>
            <a:r>
              <a:rPr lang="en-US" sz="2000" dirty="0" smtClean="0">
                <a:latin typeface="+mj-lt"/>
              </a:rPr>
              <a:t>nswers </a:t>
            </a:r>
            <a:r>
              <a:rPr lang="en-US" sz="2000" dirty="0">
                <a:latin typeface="+mj-lt"/>
              </a:rPr>
              <a:t>e</a:t>
            </a:r>
            <a:r>
              <a:rPr lang="en-US" sz="2000" dirty="0" smtClean="0">
                <a:latin typeface="+mj-lt"/>
              </a:rPr>
              <a:t>xist!</a:t>
            </a:r>
          </a:p>
        </p:txBody>
      </p:sp>
      <p:cxnSp>
        <p:nvCxnSpPr>
          <p:cNvPr id="35" name="Straight Connector 34"/>
          <p:cNvCxnSpPr>
            <a:stCxn id="15" idx="4"/>
          </p:cNvCxnSpPr>
          <p:nvPr/>
        </p:nvCxnSpPr>
        <p:spPr bwMode="auto">
          <a:xfrm flipV="1">
            <a:off x="4206877" y="3422338"/>
            <a:ext cx="0" cy="31095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H="1">
            <a:off x="1397486" y="3422338"/>
            <a:ext cx="280939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Oval 14"/>
          <p:cNvSpPr/>
          <p:nvPr/>
        </p:nvSpPr>
        <p:spPr bwMode="auto">
          <a:xfrm>
            <a:off x="4171158" y="6460438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361767" y="3386619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171158" y="3386619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 flipH="1" flipV="1">
            <a:off x="4337794" y="3412388"/>
            <a:ext cx="720080" cy="1247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5921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" grpId="0" animBg="1"/>
      <p:bldP spid="10" grpId="0" animBg="1"/>
      <p:bldP spid="12" grpId="0"/>
      <p:bldP spid="14" grpId="0"/>
      <p:bldP spid="18" grpId="0"/>
      <p:bldP spid="20" grpId="0"/>
      <p:bldP spid="21" grpId="0" build="allAtOnce" animBg="1"/>
      <p:bldP spid="15" grpId="0" animBg="1"/>
      <p:bldP spid="16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28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Subjective Resource Allocation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4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29</a:t>
            </a:fld>
            <a:endParaRPr lang="sv-S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</a:t>
            </a:r>
            <a:r>
              <a:rPr lang="en-US" dirty="0" smtClean="0"/>
              <a:t>Approach</a:t>
            </a:r>
            <a:endParaRPr lang="sv-SE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4248472"/>
          </a:xfrm>
        </p:spPr>
        <p:txBody>
          <a:bodyPr/>
          <a:lstStyle/>
          <a:p>
            <a:r>
              <a:rPr lang="en-US" dirty="0"/>
              <a:t>System Designer Selects Utility Function</a:t>
            </a:r>
          </a:p>
          <a:p>
            <a:pPr lvl="1"/>
            <a:r>
              <a:rPr lang="en-US" dirty="0"/>
              <a:t>Describes </a:t>
            </a:r>
            <a:r>
              <a:rPr lang="en-US" dirty="0" smtClean="0"/>
              <a:t>subjective preference</a:t>
            </a:r>
            <a:endParaRPr lang="en-US" dirty="0"/>
          </a:p>
          <a:p>
            <a:pPr lvl="1"/>
            <a:r>
              <a:rPr lang="en-US" dirty="0"/>
              <a:t>Increasing and </a:t>
            </a:r>
            <a:r>
              <a:rPr lang="en-US" dirty="0" smtClean="0"/>
              <a:t>continuous function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endParaRPr lang="en-US" dirty="0"/>
          </a:p>
          <a:p>
            <a:pPr marL="0" indent="-4762">
              <a:spcAft>
                <a:spcPts val="200"/>
              </a:spcAft>
              <a:buNone/>
            </a:pPr>
            <a:r>
              <a:rPr lang="en-US" sz="2000" dirty="0"/>
              <a:t>Sum </a:t>
            </a:r>
            <a:r>
              <a:rPr lang="en-US" sz="2000" dirty="0" smtClean="0"/>
              <a:t>performance</a:t>
            </a:r>
            <a:r>
              <a:rPr lang="en-US" sz="2000" dirty="0"/>
              <a:t>:</a:t>
            </a:r>
          </a:p>
          <a:p>
            <a:pPr marL="0" indent="-4762">
              <a:spcAft>
                <a:spcPts val="200"/>
              </a:spcAft>
              <a:buNone/>
            </a:pPr>
            <a:r>
              <a:rPr lang="en-US" sz="2000" dirty="0" smtClean="0"/>
              <a:t>Proportional fairness:</a:t>
            </a:r>
            <a:endParaRPr lang="en-US" sz="2000" dirty="0"/>
          </a:p>
          <a:p>
            <a:pPr marL="0" indent="-4762">
              <a:spcAft>
                <a:spcPts val="200"/>
              </a:spcAft>
              <a:buNone/>
            </a:pPr>
            <a:r>
              <a:rPr lang="en-US" sz="2000" dirty="0"/>
              <a:t>Harmonic </a:t>
            </a:r>
            <a:r>
              <a:rPr lang="en-US" sz="2000" dirty="0" smtClean="0"/>
              <a:t>mean</a:t>
            </a:r>
            <a:r>
              <a:rPr lang="en-US" sz="2000" dirty="0"/>
              <a:t>:</a:t>
            </a:r>
          </a:p>
          <a:p>
            <a:pPr marL="0" indent="-4762">
              <a:spcAft>
                <a:spcPts val="200"/>
              </a:spcAft>
              <a:buNone/>
            </a:pPr>
            <a:r>
              <a:rPr lang="en-US" sz="2000" dirty="0" smtClean="0"/>
              <a:t>Max-min fairness</a:t>
            </a:r>
            <a:r>
              <a:rPr lang="en-US" sz="2000" dirty="0"/>
              <a:t>:</a:t>
            </a:r>
          </a:p>
          <a:p>
            <a:endParaRPr lang="sv-SE" dirty="0"/>
          </a:p>
        </p:txBody>
      </p:sp>
      <p:pic>
        <p:nvPicPr>
          <p:cNvPr id="9" name="Picture 4" descr="C:\Users\emilbjo\Documents\Presentationer\2012-10 Supelec\func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97" y="3338938"/>
            <a:ext cx="5318001" cy="196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milbjo\Documents\Presentationer\NOW-book\function-defini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95" y="1330276"/>
            <a:ext cx="1374775" cy="50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 bwMode="auto">
          <a:xfrm>
            <a:off x="1169442" y="5714062"/>
            <a:ext cx="8374717" cy="1162119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Known as</a:t>
            </a:r>
            <a:r>
              <a:rPr lang="en-US" sz="2000" b="1" i="1" dirty="0" smtClean="0">
                <a:latin typeface="+mj-lt"/>
              </a:rPr>
              <a:t> A Priori </a:t>
            </a:r>
            <a:r>
              <a:rPr lang="en-US" sz="2000" b="1" dirty="0" smtClean="0">
                <a:latin typeface="+mj-lt"/>
              </a:rPr>
              <a:t>Approach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Select utility function before optimization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7722170" y="1977000"/>
            <a:ext cx="2880320" cy="115476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680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latin typeface="+mj-lt"/>
              </a:rPr>
              <a:t>Put different weights to </a:t>
            </a:r>
            <a:r>
              <a:rPr lang="en-US" sz="2000" dirty="0" smtClean="0">
                <a:latin typeface="+mj-lt"/>
              </a:rPr>
              <a:t>move between</a:t>
            </a:r>
          </a:p>
          <a:p>
            <a:pPr algn="ctr" eaLnBrk="0" hangingPunct="0"/>
            <a:r>
              <a:rPr lang="en-US" sz="2000" dirty="0" smtClean="0">
                <a:latin typeface="+mj-lt"/>
              </a:rPr>
              <a:t>extremes</a:t>
            </a:r>
            <a:endParaRPr lang="en-US" sz="2000" dirty="0">
              <a:latin typeface="+mj-lt"/>
            </a:endParaRPr>
          </a:p>
        </p:txBody>
      </p:sp>
      <p:sp>
        <p:nvSpPr>
          <p:cNvPr id="15" name="Freeform 14"/>
          <p:cNvSpPr/>
          <p:nvPr/>
        </p:nvSpPr>
        <p:spPr bwMode="auto">
          <a:xfrm flipH="1">
            <a:off x="4346368" y="2554382"/>
            <a:ext cx="3375801" cy="1091342"/>
          </a:xfrm>
          <a:custGeom>
            <a:avLst/>
            <a:gdLst>
              <a:gd name="connsiteX0" fmla="*/ 0 w 2600696"/>
              <a:gd name="connsiteY0" fmla="*/ 0 h 1187532"/>
              <a:gd name="connsiteX1" fmla="*/ 1864426 w 2600696"/>
              <a:gd name="connsiteY1" fmla="*/ 249381 h 1187532"/>
              <a:gd name="connsiteX2" fmla="*/ 2600696 w 2600696"/>
              <a:gd name="connsiteY2" fmla="*/ 1187532 h 118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0696" h="1187532">
                <a:moveTo>
                  <a:pt x="0" y="0"/>
                </a:moveTo>
                <a:cubicBezTo>
                  <a:pt x="715488" y="25729"/>
                  <a:pt x="1430977" y="51459"/>
                  <a:pt x="1864426" y="249381"/>
                </a:cubicBezTo>
                <a:cubicBezTo>
                  <a:pt x="2297875" y="447303"/>
                  <a:pt x="2428504" y="999506"/>
                  <a:pt x="2600696" y="1187532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6491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Reference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6"/>
            <a:ext cx="9489439" cy="5904657"/>
          </a:xfrm>
        </p:spPr>
        <p:txBody>
          <a:bodyPr/>
          <a:lstStyle/>
          <a:p>
            <a:r>
              <a:rPr lang="en-US" dirty="0" smtClean="0"/>
              <a:t>Seminar </a:t>
            </a:r>
            <a:r>
              <a:rPr lang="en-US" dirty="0" smtClean="0"/>
              <a:t>Based </a:t>
            </a:r>
            <a:r>
              <a:rPr lang="en-US" dirty="0"/>
              <a:t>on </a:t>
            </a:r>
            <a:r>
              <a:rPr lang="en-US" dirty="0" smtClean="0"/>
              <a:t>Our </a:t>
            </a:r>
            <a:r>
              <a:rPr lang="en-US" dirty="0"/>
              <a:t>Recent Book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270 pages</a:t>
            </a:r>
          </a:p>
          <a:p>
            <a:pPr lvl="1"/>
            <a:r>
              <a:rPr lang="en-US" dirty="0" smtClean="0"/>
              <a:t>E-book </a:t>
            </a:r>
            <a:r>
              <a:rPr lang="en-US" dirty="0"/>
              <a:t>for </a:t>
            </a:r>
            <a:r>
              <a:rPr lang="en-US" dirty="0" smtClean="0"/>
              <a:t>free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from our homepages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Printed book: Special price </a:t>
            </a:r>
            <a:r>
              <a:rPr lang="sv-SE" dirty="0"/>
              <a:t>$35</a:t>
            </a:r>
            <a:r>
              <a:rPr lang="en-US" dirty="0" smtClean="0"/>
              <a:t>, use link:</a:t>
            </a:r>
            <a:br>
              <a:rPr lang="en-US" dirty="0" smtClean="0"/>
            </a:br>
            <a:r>
              <a:rPr lang="en-GB" sz="1200" dirty="0">
                <a:hlinkClick r:id="rId3"/>
              </a:rPr>
              <a:t>https://</a:t>
            </a:r>
            <a:r>
              <a:rPr lang="en-GB" sz="1200" dirty="0" smtClean="0">
                <a:hlinkClick r:id="rId3"/>
              </a:rPr>
              <a:t>ecommerce.nowpublishers.com/shop/add_to_cart?id=1595</a:t>
            </a:r>
            <a:endParaRPr lang="en-GB" sz="1200" dirty="0" smtClean="0"/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code is available online</a:t>
            </a:r>
            <a:endParaRPr lang="en-US" dirty="0"/>
          </a:p>
          <a:p>
            <a:pPr marL="0" indent="-4762">
              <a:buNone/>
            </a:pPr>
            <a:endParaRPr lang="en-US" sz="1800" dirty="0" smtClean="0"/>
          </a:p>
          <a:p>
            <a:pPr marL="0" indent="-4762">
              <a:buNone/>
            </a:pPr>
            <a:endParaRPr lang="en-US" sz="1800" dirty="0"/>
          </a:p>
          <a:p>
            <a:pPr marL="0" indent="-4762">
              <a:buNone/>
            </a:pPr>
            <a:r>
              <a:rPr lang="en-US" sz="1800" dirty="0" smtClean="0"/>
              <a:t>Check </a:t>
            </a:r>
            <a:r>
              <a:rPr lang="en-US" sz="1800" dirty="0"/>
              <a:t>out: http://flexible-radio.com/emil-bjornson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33338" y="2044344"/>
            <a:ext cx="6192688" cy="209553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3338" y="2116353"/>
            <a:ext cx="616868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42988">
              <a:spcBef>
                <a:spcPts val="600"/>
              </a:spcBef>
              <a:buClr>
                <a:srgbClr val="808080"/>
              </a:buClr>
            </a:pPr>
            <a:r>
              <a:rPr lang="en-US" sz="2000" b="1" kern="0" dirty="0">
                <a:solidFill>
                  <a:srgbClr val="000000"/>
                </a:solidFill>
                <a:latin typeface="Verdana"/>
              </a:rPr>
              <a:t>Optimal Resource Allocation in Coordinated Multi-Cell Systems</a:t>
            </a:r>
          </a:p>
          <a:p>
            <a:pPr lvl="0" algn="ctr" defTabSz="1042988">
              <a:spcBef>
                <a:spcPts val="600"/>
              </a:spcBef>
              <a:buClr>
                <a:srgbClr val="808080"/>
              </a:buClr>
            </a:pP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Research book by </a:t>
            </a: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E. Björnson and E. </a:t>
            </a:r>
            <a:r>
              <a:rPr lang="en-US" sz="1800" i="1" kern="0" dirty="0" err="1">
                <a:solidFill>
                  <a:srgbClr val="000000"/>
                </a:solidFill>
                <a:latin typeface="Verdana"/>
              </a:rPr>
              <a:t>Jorswieck</a:t>
            </a:r>
            <a:endParaRPr lang="en-US" sz="1800" i="1" kern="0" dirty="0">
              <a:solidFill>
                <a:srgbClr val="000000"/>
              </a:solidFill>
              <a:latin typeface="Verdana"/>
            </a:endParaRPr>
          </a:p>
          <a:p>
            <a:pPr lvl="0" algn="ctr" defTabSz="1042988">
              <a:spcBef>
                <a:spcPts val="600"/>
              </a:spcBef>
              <a:buClr>
                <a:srgbClr val="808080"/>
              </a:buClr>
            </a:pP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Foundations and </a:t>
            </a: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Trends in Communications </a:t>
            </a:r>
            <a:br>
              <a:rPr lang="en-US" sz="1800" i="1" kern="0" dirty="0" smtClean="0">
                <a:solidFill>
                  <a:srgbClr val="000000"/>
                </a:solidFill>
                <a:latin typeface="Verdana"/>
              </a:rPr>
            </a:b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and </a:t>
            </a: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Information Theory, </a:t>
            </a: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/>
            </a:r>
            <a:br>
              <a:rPr lang="en-US" sz="1800" i="1" kern="0" dirty="0" smtClean="0">
                <a:solidFill>
                  <a:srgbClr val="000000"/>
                </a:solidFill>
                <a:latin typeface="Verdana"/>
              </a:rPr>
            </a:b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Vol</a:t>
            </a: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. 9, </a:t>
            </a: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No. </a:t>
            </a: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2-3, </a:t>
            </a:r>
            <a:r>
              <a:rPr lang="en-US" sz="1800" i="1" kern="0" dirty="0" smtClean="0">
                <a:solidFill>
                  <a:srgbClr val="000000"/>
                </a:solidFill>
                <a:latin typeface="Verdana"/>
              </a:rPr>
              <a:t>pp. 113-381, </a:t>
            </a:r>
            <a:r>
              <a:rPr lang="en-US" sz="1800" i="1" kern="0" dirty="0">
                <a:solidFill>
                  <a:srgbClr val="000000"/>
                </a:solidFill>
                <a:latin typeface="Verdana"/>
              </a:rPr>
              <a:t>2013</a:t>
            </a:r>
            <a:endParaRPr lang="en-US" sz="1800" kern="0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9" name="Picture 2" descr="C:\Users\emilbjo\Documents\NOW-book\Tutorial\PIMRC 2013\Section 1-3 Slides\frontp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38" y="1115542"/>
            <a:ext cx="3937885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68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</a:t>
            </a:r>
            <a:r>
              <a:rPr lang="en-US" dirty="0" smtClean="0"/>
              <a:t>Approach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937104" cy="5592114"/>
          </a:xfrm>
        </p:spPr>
        <p:txBody>
          <a:bodyPr/>
          <a:lstStyle/>
          <a:p>
            <a:r>
              <a:rPr lang="en-US" dirty="0" smtClean="0"/>
              <a:t>Utility Function gives Single-Objective </a:t>
            </a:r>
            <a:r>
              <a:rPr lang="en-US" dirty="0"/>
              <a:t>Optimization </a:t>
            </a:r>
            <a:r>
              <a:rPr lang="en-US" dirty="0" smtClean="0"/>
              <a:t>Problem: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Aft>
                <a:spcPts val="300"/>
              </a:spcAft>
            </a:pPr>
            <a:r>
              <a:rPr lang="en-US" dirty="0"/>
              <a:t>This is the Starting Point of Many Researchers</a:t>
            </a:r>
          </a:p>
          <a:p>
            <a:pPr lvl="1"/>
            <a:r>
              <a:rPr lang="en-US" dirty="0"/>
              <a:t>Although Selection of </a:t>
            </a:r>
            <a:r>
              <a:rPr lang="en-US" dirty="0">
                <a:latin typeface="CMMI10" pitchFamily="18" charset="2"/>
              </a:rPr>
              <a:t> </a:t>
            </a:r>
            <a:r>
              <a:rPr lang="en-US" dirty="0"/>
              <a:t> is 	Inherently Subjective</a:t>
            </a:r>
            <a:br>
              <a:rPr lang="en-US" dirty="0"/>
            </a:br>
            <a:r>
              <a:rPr lang="en-US" dirty="0"/>
              <a:t>				Affects the Solvability</a:t>
            </a:r>
          </a:p>
          <a:p>
            <a:endParaRPr lang="sv-SE" dirty="0"/>
          </a:p>
        </p:txBody>
      </p:sp>
      <p:pic>
        <p:nvPicPr>
          <p:cNvPr id="7" name="Picture 2" descr="C:\Users\emilbjo\Documents\Presentationer\2012-10 Supelec\optimization-problem-subjec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90" y="1907629"/>
            <a:ext cx="7656513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emilbjo\Documents\Presentationer\NOW-book\function-definitio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0" b="23039"/>
          <a:stretch/>
        </p:blipFill>
        <p:spPr bwMode="auto">
          <a:xfrm>
            <a:off x="3970325" y="4160825"/>
            <a:ext cx="229580" cy="3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1097434" y="5508029"/>
            <a:ext cx="8352928" cy="115212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Pragmatic Approach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  <a:p>
            <a:pPr algn="ctr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Try to Select Utility Function to Enable Efficient Optimization</a:t>
            </a:r>
          </a:p>
        </p:txBody>
      </p:sp>
    </p:spTree>
    <p:extLst>
      <p:ext uri="{BB962C8B-B14F-4D97-AF65-F5344CB8AC3E}">
        <p14:creationId xmlns:p14="http://schemas.microsoft.com/office/powerpoint/2010/main" val="7685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Single-Objective Optimization Problems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904656"/>
          </a:xfrm>
        </p:spPr>
        <p:txBody>
          <a:bodyPr/>
          <a:lstStyle/>
          <a:p>
            <a:r>
              <a:rPr lang="en-US" dirty="0"/>
              <a:t>Classes of Optimization </a:t>
            </a:r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Different scaling with number of parameters and constraints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Main Classes</a:t>
            </a:r>
            <a:endParaRPr lang="en-US" dirty="0"/>
          </a:p>
          <a:p>
            <a:pPr lvl="1">
              <a:spcBef>
                <a:spcPts val="150"/>
              </a:spcBef>
              <a:spcAft>
                <a:spcPts val="1200"/>
              </a:spcAft>
            </a:pPr>
            <a:r>
              <a:rPr lang="en-US" dirty="0"/>
              <a:t>Convex: Polynomial time solution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Monotonic: Exponential time solution</a:t>
            </a:r>
          </a:p>
          <a:p>
            <a:pPr lvl="1"/>
            <a:r>
              <a:rPr lang="en-US" dirty="0" smtClean="0"/>
              <a:t>Arbitrary: More than exponential time</a:t>
            </a:r>
            <a:endParaRPr lang="en-US" dirty="0"/>
          </a:p>
        </p:txBody>
      </p:sp>
      <p:pic>
        <p:nvPicPr>
          <p:cNvPr id="8" name="Picture 3" descr="C:\Users\emilbjo\Documents\Presentationer\2012-10 Supelec\categories_optimization_problem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872" y="2169229"/>
            <a:ext cx="7882482" cy="305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42364" y="6172370"/>
            <a:ext cx="3884062" cy="475911"/>
            <a:chOff x="7650162" y="6516141"/>
            <a:chExt cx="3668038" cy="475911"/>
          </a:xfrm>
        </p:grpSpPr>
        <p:grpSp>
          <p:nvGrpSpPr>
            <p:cNvPr id="10" name="Group 9"/>
            <p:cNvGrpSpPr/>
            <p:nvPr/>
          </p:nvGrpSpPr>
          <p:grpSpPr>
            <a:xfrm>
              <a:off x="7650162" y="6566218"/>
              <a:ext cx="3668038" cy="375757"/>
              <a:chOff x="7650162" y="6566218"/>
              <a:chExt cx="3668038" cy="375757"/>
            </a:xfrm>
          </p:grpSpPr>
          <p:sp>
            <p:nvSpPr>
              <p:cNvPr id="12" name="Content Placeholder 9"/>
              <p:cNvSpPr txBox="1">
                <a:spLocks/>
              </p:cNvSpPr>
              <p:nvPr/>
            </p:nvSpPr>
            <p:spPr bwMode="auto">
              <a:xfrm>
                <a:off x="8186338" y="6566218"/>
                <a:ext cx="3131862" cy="3757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-204788" algn="ctr" defTabSz="1042988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tabLst/>
                  <a:defRPr/>
                </a:pPr>
                <a:r>
                  <a:rPr lang="en-US" sz="2000" kern="0" dirty="0" smtClean="0">
                    <a:latin typeface="+mn-lt"/>
                  </a:rPr>
                  <a:t> Approximations needed</a:t>
                </a:r>
                <a:endParaRPr lang="en-US" sz="2000" kern="0" baseline="0" dirty="0" smtClean="0">
                  <a:latin typeface="+mn-lt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 bwMode="auto">
              <a:xfrm flipH="1">
                <a:off x="7650162" y="6754096"/>
                <a:ext cx="536177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1" name="Rounded Rectangle 10"/>
            <p:cNvSpPr/>
            <p:nvPr/>
          </p:nvSpPr>
          <p:spPr bwMode="auto">
            <a:xfrm flipH="1">
              <a:off x="8186336" y="6516141"/>
              <a:ext cx="3131863" cy="475911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v-SE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49959" y="5640005"/>
            <a:ext cx="3240363" cy="477094"/>
            <a:chOff x="7362127" y="5940077"/>
            <a:chExt cx="3240363" cy="477094"/>
          </a:xfrm>
        </p:grpSpPr>
        <p:grpSp>
          <p:nvGrpSpPr>
            <p:cNvPr id="15" name="Group 14"/>
            <p:cNvGrpSpPr/>
            <p:nvPr/>
          </p:nvGrpSpPr>
          <p:grpSpPr>
            <a:xfrm>
              <a:off x="7362127" y="6012085"/>
              <a:ext cx="3240363" cy="378124"/>
              <a:chOff x="7374002" y="5977687"/>
              <a:chExt cx="3240363" cy="378124"/>
            </a:xfrm>
          </p:grpSpPr>
          <p:sp>
            <p:nvSpPr>
              <p:cNvPr id="17" name="Content Placeholder 9"/>
              <p:cNvSpPr txBox="1">
                <a:spLocks/>
              </p:cNvSpPr>
              <p:nvPr/>
            </p:nvSpPr>
            <p:spPr bwMode="auto">
              <a:xfrm>
                <a:off x="7976968" y="5977687"/>
                <a:ext cx="2637397" cy="378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-204788" algn="ctr" defTabSz="1042988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tabLst/>
                  <a:defRPr/>
                </a:pPr>
                <a:r>
                  <a:rPr lang="en-US" sz="2000" kern="0" dirty="0" smtClean="0">
                    <a:latin typeface="+mn-lt"/>
                  </a:rPr>
                  <a:t>Practically solvable</a:t>
                </a:r>
                <a:endParaRPr lang="en-US" sz="2000" kern="0" baseline="0" dirty="0" smtClean="0">
                  <a:latin typeface="+mn-lt"/>
                </a:endParaRP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 bwMode="auto">
              <a:xfrm flipH="1">
                <a:off x="7374002" y="6178624"/>
                <a:ext cx="535162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6" name="Rounded Rectangle 15"/>
            <p:cNvSpPr/>
            <p:nvPr/>
          </p:nvSpPr>
          <p:spPr bwMode="auto">
            <a:xfrm flipH="1">
              <a:off x="7897289" y="5940077"/>
              <a:ext cx="2633191" cy="47709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v-SE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14372" y="6700178"/>
            <a:ext cx="4172094" cy="475911"/>
            <a:chOff x="7650162" y="6516141"/>
            <a:chExt cx="3668038" cy="475911"/>
          </a:xfrm>
        </p:grpSpPr>
        <p:grpSp>
          <p:nvGrpSpPr>
            <p:cNvPr id="20" name="Group 19"/>
            <p:cNvGrpSpPr/>
            <p:nvPr/>
          </p:nvGrpSpPr>
          <p:grpSpPr>
            <a:xfrm>
              <a:off x="7650162" y="6566218"/>
              <a:ext cx="3668038" cy="375757"/>
              <a:chOff x="7650162" y="6566218"/>
              <a:chExt cx="3668038" cy="375757"/>
            </a:xfrm>
          </p:grpSpPr>
          <p:sp>
            <p:nvSpPr>
              <p:cNvPr id="22" name="Content Placeholder 9"/>
              <p:cNvSpPr txBox="1">
                <a:spLocks/>
              </p:cNvSpPr>
              <p:nvPr/>
            </p:nvSpPr>
            <p:spPr bwMode="auto">
              <a:xfrm>
                <a:off x="8186338" y="6566218"/>
                <a:ext cx="3131862" cy="3757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-204788" algn="ctr" defTabSz="1042988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tabLst/>
                  <a:defRPr/>
                </a:pPr>
                <a:r>
                  <a:rPr lang="en-US" sz="2000" kern="0" dirty="0" smtClean="0">
                    <a:latin typeface="+mn-lt"/>
                  </a:rPr>
                  <a:t> Hard to even approximate</a:t>
                </a:r>
                <a:endParaRPr lang="en-US" sz="2000" kern="0" baseline="0" dirty="0" smtClean="0">
                  <a:latin typeface="+mn-lt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 bwMode="auto">
              <a:xfrm flipH="1">
                <a:off x="7650162" y="6754096"/>
                <a:ext cx="536177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21" name="Rounded Rectangle 20"/>
            <p:cNvSpPr/>
            <p:nvPr/>
          </p:nvSpPr>
          <p:spPr bwMode="auto">
            <a:xfrm flipH="1">
              <a:off x="8186336" y="6516141"/>
              <a:ext cx="3131863" cy="475911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v-SE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21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354" y="136499"/>
            <a:ext cx="10081120" cy="682367"/>
          </a:xfrm>
        </p:spPr>
        <p:txBody>
          <a:bodyPr/>
          <a:lstStyle/>
          <a:p>
            <a:r>
              <a:rPr lang="en-US" dirty="0" smtClean="0"/>
              <a:t>Classification of Resource Allocation Problems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r>
              <a:rPr lang="en-US" dirty="0"/>
              <a:t>of Three Important Problems</a:t>
            </a:r>
          </a:p>
          <a:p>
            <a:pPr lvl="1"/>
            <a:r>
              <a:rPr lang="en-US" dirty="0"/>
              <a:t>The </a:t>
            </a:r>
            <a:r>
              <a:rPr lang="en-US" dirty="0" smtClean="0"/>
              <a:t>“Easy</a:t>
            </a:r>
            <a:r>
              <a:rPr lang="en-US" dirty="0"/>
              <a:t>” </a:t>
            </a:r>
            <a:r>
              <a:rPr lang="en-US" dirty="0" smtClean="0"/>
              <a:t>problem</a:t>
            </a:r>
            <a:endParaRPr lang="en-US" dirty="0"/>
          </a:p>
          <a:p>
            <a:pPr lvl="1"/>
            <a:r>
              <a:rPr lang="en-US" dirty="0"/>
              <a:t>Weighted </a:t>
            </a:r>
            <a:r>
              <a:rPr lang="en-US" dirty="0" smtClean="0"/>
              <a:t>max-min fairness</a:t>
            </a:r>
            <a:endParaRPr lang="en-US" dirty="0"/>
          </a:p>
          <a:p>
            <a:pPr lvl="1"/>
            <a:r>
              <a:rPr lang="en-US" dirty="0"/>
              <a:t>Weighted </a:t>
            </a:r>
            <a:r>
              <a:rPr lang="en-US" dirty="0" smtClean="0"/>
              <a:t>sum performance</a:t>
            </a:r>
            <a:endParaRPr lang="en-US" dirty="0"/>
          </a:p>
          <a:p>
            <a:endParaRPr lang="sv-SE" dirty="0" smtClean="0"/>
          </a:p>
          <a:p>
            <a:r>
              <a:rPr lang="en-US" dirty="0" smtClean="0"/>
              <a:t>We will see: These have Different Complexities</a:t>
            </a:r>
          </a:p>
          <a:p>
            <a:pPr lvl="1"/>
            <a:r>
              <a:rPr lang="en-US" dirty="0" smtClean="0"/>
              <a:t>Difficulty: Too many spatial degrees of freedom </a:t>
            </a:r>
          </a:p>
          <a:p>
            <a:pPr lvl="1"/>
            <a:r>
              <a:rPr lang="en-US" dirty="0" smtClean="0"/>
              <a:t>Convex problem only if search </a:t>
            </a:r>
            <a:r>
              <a:rPr lang="en-US" dirty="0"/>
              <a:t>space </a:t>
            </a:r>
            <a:r>
              <a:rPr lang="en-US" dirty="0" smtClean="0"/>
              <a:t>is particularly limited</a:t>
            </a:r>
          </a:p>
          <a:p>
            <a:pPr lvl="1"/>
            <a:r>
              <a:rPr lang="en-US" dirty="0" smtClean="0"/>
              <a:t>Monotonic problem in general</a:t>
            </a:r>
          </a:p>
        </p:txBody>
      </p:sp>
    </p:spTree>
    <p:extLst>
      <p:ext uri="{BB962C8B-B14F-4D97-AF65-F5344CB8AC3E}">
        <p14:creationId xmlns:p14="http://schemas.microsoft.com/office/powerpoint/2010/main" val="25940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33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 1: The “Easy”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937104" cy="5592114"/>
              </a:xfrm>
            </p:spPr>
            <p:txBody>
              <a:bodyPr/>
              <a:lstStyle/>
              <a:p>
                <a:r>
                  <a:rPr lang="en-US" dirty="0" smtClean="0"/>
                  <a:t>Given Any Point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sv-SE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sv-SE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sv-SE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/>
                              </a:rPr>
                              <m:t>𝑔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sv-SE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</a:t>
                </a:r>
                <a:r>
                  <a:rPr lang="en-US" dirty="0" smtClean="0"/>
                  <a:t>beamforming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b="1">
                            <a:latin typeface="Cambria Math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sv-S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sv-SE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that </a:t>
                </a:r>
                <a:r>
                  <a:rPr lang="en-US" dirty="0" smtClean="0"/>
                  <a:t>attains </a:t>
                </a:r>
                <a:r>
                  <a:rPr lang="en-US" dirty="0"/>
                  <a:t>this </a:t>
                </a:r>
                <a:r>
                  <a:rPr lang="en-US" dirty="0" smtClean="0"/>
                  <a:t>point</a:t>
                </a:r>
              </a:p>
              <a:p>
                <a:pPr lvl="1"/>
                <a:r>
                  <a:rPr lang="en-US" dirty="0" smtClean="0"/>
                  <a:t>Minimize the total power</a:t>
                </a:r>
              </a:p>
              <a:p>
                <a:r>
                  <a:rPr lang="en-US" dirty="0" smtClean="0"/>
                  <a:t>Convex Problem</a:t>
                </a:r>
                <a:endParaRPr lang="en-US" dirty="0"/>
              </a:p>
              <a:p>
                <a:pPr lvl="1"/>
                <a:r>
                  <a:rPr lang="en-US" dirty="0" smtClean="0"/>
                  <a:t>Second-order cone </a:t>
                </a:r>
                <a:r>
                  <a:rPr lang="en-US" dirty="0"/>
                  <a:t>or </a:t>
                </a:r>
                <a:r>
                  <a:rPr lang="en-US" dirty="0" smtClean="0"/>
                  <a:t>semi-definite program</a:t>
                </a:r>
              </a:p>
              <a:p>
                <a:pPr lvl="1"/>
                <a:r>
                  <a:rPr lang="en-US" dirty="0" smtClean="0"/>
                  <a:t>Global solution in polynomial time – </a:t>
                </a:r>
                <a:r>
                  <a:rPr lang="en-US" dirty="0"/>
                  <a:t>use CVX, </a:t>
                </a:r>
                <a:r>
                  <a:rPr lang="en-US" dirty="0" err="1" smtClean="0"/>
                  <a:t>Yalmip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Alternative: Fixed-point iterations (uplink-downlink duality)</a:t>
                </a:r>
                <a:endParaRPr lang="en-US" dirty="0" smtClean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937104" cy="5592114"/>
              </a:xfrm>
              <a:blipFill rotWithShape="1">
                <a:blip r:embed="rId2"/>
                <a:stretch>
                  <a:fillRect l="-1718" t="-98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345246" y="4426321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673498" y="4571925"/>
            <a:ext cx="9001001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kern="0" dirty="0" smtClean="0"/>
              <a:t>M</a:t>
            </a:r>
            <a:r>
              <a:rPr lang="en-US" sz="1600" kern="0" dirty="0"/>
              <a:t>. Bengtsson, B. Ottersten, “Optimal Downlink </a:t>
            </a:r>
            <a:r>
              <a:rPr lang="en-US" sz="1600" kern="0" dirty="0" smtClean="0"/>
              <a:t>Beamforming Using </a:t>
            </a:r>
            <a:r>
              <a:rPr lang="en-US" sz="1600" kern="0" dirty="0" err="1"/>
              <a:t>Semidefinite</a:t>
            </a:r>
            <a:r>
              <a:rPr lang="en-US" sz="1600" kern="0" dirty="0"/>
              <a:t> </a:t>
            </a:r>
            <a:r>
              <a:rPr lang="en-US" sz="1600" kern="0" dirty="0" smtClean="0"/>
              <a:t>Optimization,” Proc. </a:t>
            </a:r>
            <a:r>
              <a:rPr lang="en-US" sz="1600" kern="0" dirty="0" err="1" smtClean="0"/>
              <a:t>Allerton</a:t>
            </a:r>
            <a:r>
              <a:rPr lang="en-US" sz="1600" kern="0" dirty="0" smtClean="0"/>
              <a:t>, 1999.</a:t>
            </a:r>
          </a:p>
          <a:p>
            <a:pPr>
              <a:spcAft>
                <a:spcPts val="1200"/>
              </a:spcAft>
            </a:pPr>
            <a:r>
              <a:rPr lang="en-US" sz="1600" kern="0" dirty="0" smtClean="0"/>
              <a:t>A. Wiesel, Y. </a:t>
            </a:r>
            <a:r>
              <a:rPr lang="en-US" sz="1600" kern="0" dirty="0" err="1" smtClean="0"/>
              <a:t>Eldar</a:t>
            </a:r>
            <a:r>
              <a:rPr lang="en-US" sz="1600" kern="0" dirty="0" smtClean="0"/>
              <a:t>, and S. </a:t>
            </a:r>
            <a:r>
              <a:rPr lang="en-US" sz="1600" kern="0" dirty="0" err="1" smtClean="0"/>
              <a:t>Shamai</a:t>
            </a:r>
            <a:r>
              <a:rPr lang="en-US" sz="1600" kern="0" dirty="0" smtClean="0"/>
              <a:t>, “Linear precoding via conic optimization for fixed MIMO receivers,” IEEE Trans. on Signal Processing, 2006.</a:t>
            </a:r>
          </a:p>
          <a:p>
            <a:pPr>
              <a:spcAft>
                <a:spcPts val="1200"/>
              </a:spcAft>
            </a:pPr>
            <a:r>
              <a:rPr lang="en-US" sz="1600" kern="0" dirty="0" smtClean="0"/>
              <a:t>W. Yu and T. </a:t>
            </a:r>
            <a:r>
              <a:rPr lang="en-US" sz="1600" kern="0" dirty="0" err="1" smtClean="0"/>
              <a:t>Lan</a:t>
            </a:r>
            <a:r>
              <a:rPr lang="en-US" sz="1600" kern="0" dirty="0" smtClean="0"/>
              <a:t>, “Transmitter optimization for the multi-antenna downlink with per-antenna power constraints,” </a:t>
            </a:r>
            <a:r>
              <a:rPr lang="pt-BR" sz="1600" kern="0" dirty="0" smtClean="0"/>
              <a:t>IEEE Trans. on Signal Processing, 2007.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E. </a:t>
            </a:r>
            <a:r>
              <a:rPr lang="en-US" sz="1600" kern="0" dirty="0"/>
              <a:t>Björnson, </a:t>
            </a:r>
            <a:r>
              <a:rPr lang="en-US" sz="1600" kern="0" dirty="0" smtClean="0"/>
              <a:t>G. </a:t>
            </a:r>
            <a:r>
              <a:rPr lang="en-US" sz="1600" kern="0" dirty="0" err="1"/>
              <a:t>Zheng</a:t>
            </a:r>
            <a:r>
              <a:rPr lang="en-US" sz="1600" kern="0" dirty="0"/>
              <a:t>, </a:t>
            </a:r>
            <a:r>
              <a:rPr lang="en-US" sz="1600" kern="0" dirty="0" smtClean="0"/>
              <a:t>M. </a:t>
            </a:r>
            <a:r>
              <a:rPr lang="en-US" sz="1600" kern="0" dirty="0"/>
              <a:t>Bengtsson, </a:t>
            </a:r>
            <a:r>
              <a:rPr lang="en-US" sz="1600" kern="0" dirty="0" smtClean="0"/>
              <a:t>B. </a:t>
            </a:r>
            <a:r>
              <a:rPr lang="en-US" sz="1600" kern="0" dirty="0"/>
              <a:t>Ottersten, “Robust Monotonic Optimization Framework for </a:t>
            </a:r>
            <a:r>
              <a:rPr lang="en-US" sz="1600" kern="0" dirty="0" err="1"/>
              <a:t>Multicell</a:t>
            </a:r>
            <a:r>
              <a:rPr lang="en-US" sz="1600" kern="0" dirty="0"/>
              <a:t> MISO Systems,”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Signal </a:t>
            </a:r>
            <a:r>
              <a:rPr lang="en-US" sz="1600" kern="0" dirty="0" smtClean="0"/>
              <a:t>Processing, 2012.</a:t>
            </a:r>
            <a:endParaRPr lang="en-US" sz="1600" kern="0" dirty="0"/>
          </a:p>
          <a:p>
            <a:pPr>
              <a:buFontTx/>
              <a:buNone/>
            </a:pPr>
            <a:endParaRPr lang="en-US" kern="0" dirty="0"/>
          </a:p>
        </p:txBody>
      </p:sp>
      <p:sp>
        <p:nvSpPr>
          <p:cNvPr id="15" name="TextBox 14"/>
          <p:cNvSpPr txBox="1"/>
          <p:nvPr/>
        </p:nvSpPr>
        <p:spPr>
          <a:xfrm>
            <a:off x="10964" y="4826828"/>
            <a:ext cx="192882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Total Power</a:t>
            </a:r>
            <a:br>
              <a:rPr lang="en-US" sz="1600" b="1" dirty="0" smtClean="0">
                <a:latin typeface="+mj-lt"/>
              </a:rPr>
            </a:br>
            <a:r>
              <a:rPr lang="en-US" sz="1600" b="1" dirty="0" smtClean="0">
                <a:latin typeface="+mj-lt"/>
              </a:rPr>
              <a:t>Constraints</a:t>
            </a:r>
            <a:endParaRPr lang="en-US" sz="1600" dirty="0" smtClean="0">
              <a:latin typeface="+mj-lt"/>
            </a:endParaRPr>
          </a:p>
          <a:p>
            <a:pPr>
              <a:spcAft>
                <a:spcPts val="1600"/>
              </a:spcAft>
            </a:pPr>
            <a:endParaRPr lang="en-US" sz="1600" dirty="0" smtClean="0">
              <a:latin typeface="+mj-lt"/>
            </a:endParaRPr>
          </a:p>
          <a:p>
            <a:r>
              <a:rPr lang="en-US" sz="1600" b="1" dirty="0" smtClean="0">
                <a:latin typeface="+mj-lt"/>
              </a:rPr>
              <a:t>Per-Antenna</a:t>
            </a:r>
          </a:p>
          <a:p>
            <a:r>
              <a:rPr lang="en-US" sz="1600" b="1" dirty="0" smtClean="0">
                <a:latin typeface="+mj-lt"/>
              </a:rPr>
              <a:t>Constraints</a:t>
            </a:r>
          </a:p>
          <a:p>
            <a:pPr>
              <a:spcAft>
                <a:spcPts val="200"/>
              </a:spcAft>
            </a:pPr>
            <a:endParaRPr lang="en-US" sz="1600" dirty="0" smtClean="0">
              <a:latin typeface="+mj-lt"/>
            </a:endParaRPr>
          </a:p>
          <a:p>
            <a:r>
              <a:rPr lang="en-US" sz="1600" b="1" dirty="0">
                <a:latin typeface="+mj-lt"/>
              </a:rPr>
              <a:t>G</a:t>
            </a:r>
            <a:r>
              <a:rPr lang="en-US" sz="1600" b="1" dirty="0" smtClean="0">
                <a:latin typeface="+mj-lt"/>
              </a:rPr>
              <a:t>eneral Constraints</a:t>
            </a:r>
          </a:p>
        </p:txBody>
      </p:sp>
      <p:sp>
        <p:nvSpPr>
          <p:cNvPr id="16" name="Right Brace 15"/>
          <p:cNvSpPr/>
          <p:nvPr/>
        </p:nvSpPr>
        <p:spPr bwMode="auto">
          <a:xfrm flipH="1">
            <a:off x="1504082" y="4662983"/>
            <a:ext cx="180020" cy="1008112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8732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emilbjo\Documents\Presentationer\2012-10 Supelec\region_examples_convex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" y="3131765"/>
            <a:ext cx="4944201" cy="391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</a:t>
            </a:r>
            <a:r>
              <a:rPr lang="en-US" dirty="0" smtClean="0"/>
              <a:t>2: </a:t>
            </a:r>
            <a:r>
              <a:rPr lang="en-US" spc="-70" dirty="0"/>
              <a:t>Max-Min Fairness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How to Classify Weighted Max-Min Fairness?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Property: Solution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the same 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3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C:\Users\emilbjo\Documents\Presentationer\2012-10 Supelec\optimization-problem-subjective-maxm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4" y="1691605"/>
            <a:ext cx="9210675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 bwMode="auto">
          <a:xfrm flipV="1">
            <a:off x="539330" y="3933273"/>
            <a:ext cx="2974599" cy="29625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Oval 10"/>
          <p:cNvSpPr/>
          <p:nvPr/>
        </p:nvSpPr>
        <p:spPr bwMode="auto">
          <a:xfrm>
            <a:off x="2676945" y="4702810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847306" y="5941217"/>
                <a:ext cx="3728585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latin typeface="+mj-lt"/>
                  </a:rPr>
                  <a:t>Line in direction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i="1">
                            <a:latin typeface="Cambria Math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sv-SE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sz="2000" b="0" i="1" smtClean="0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sz="20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)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306" y="5941217"/>
                <a:ext cx="3728585" cy="426527"/>
              </a:xfrm>
              <a:prstGeom prst="rect">
                <a:avLst/>
              </a:prstGeom>
              <a:blipFill rotWithShape="1">
                <a:blip r:embed="rId5"/>
                <a:stretch>
                  <a:fillRect l="-1634" t="-8571" b="-1714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 bwMode="auto">
          <a:xfrm flipH="1" flipV="1">
            <a:off x="2026629" y="5580037"/>
            <a:ext cx="1749239" cy="5754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2806594" y="4754611"/>
            <a:ext cx="1040712" cy="886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3905746" y="4643933"/>
            <a:ext cx="30380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</a:rPr>
              <a:t>Solution is on this line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01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2: </a:t>
            </a:r>
            <a:r>
              <a:rPr lang="en-US" spc="-70" dirty="0"/>
              <a:t>Max-Min </a:t>
            </a:r>
            <a:r>
              <a:rPr lang="en-US" spc="-70" dirty="0" smtClean="0"/>
              <a:t>Fairness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Simple Line-Search: Bisection</a:t>
            </a:r>
          </a:p>
          <a:p>
            <a:pPr lvl="1"/>
            <a:r>
              <a:rPr lang="en-US" dirty="0">
                <a:sym typeface="Wingdings" pitchFamily="2" charset="2"/>
              </a:rPr>
              <a:t>Iteratively Solving Convex Problems (i.e., quasi-convex)</a:t>
            </a:r>
            <a:endParaRPr lang="en-US" dirty="0"/>
          </a:p>
          <a:p>
            <a:endParaRPr lang="sv-SE" dirty="0"/>
          </a:p>
        </p:txBody>
      </p:sp>
      <p:pic>
        <p:nvPicPr>
          <p:cNvPr id="7" name="Picture 2" descr="C:\Users\emilbjo\Documents\Presentationer\2012-10 Supelec\region_examples_convex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" y="3131765"/>
            <a:ext cx="4948035" cy="39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 rot="5400000" flipH="1" flipV="1">
            <a:off x="570019" y="3622647"/>
            <a:ext cx="3251736" cy="32499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9" name="Rounded Rectangle 8"/>
          <p:cNvSpPr/>
          <p:nvPr/>
        </p:nvSpPr>
        <p:spPr bwMode="auto">
          <a:xfrm>
            <a:off x="5993978" y="2483693"/>
            <a:ext cx="4214842" cy="321471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rabicPeriod"/>
              <a:tabLst/>
            </a:pPr>
            <a:r>
              <a:rPr lang="en-US" sz="2000" dirty="0" smtClean="0">
                <a:latin typeface="+mj-lt"/>
              </a:rPr>
              <a:t>Find start interval</a:t>
            </a: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rabicPeriod"/>
              <a:tabLst/>
            </a:pPr>
            <a:r>
              <a:rPr lang="en-US" sz="2000" dirty="0" smtClean="0">
                <a:latin typeface="+mj-lt"/>
              </a:rPr>
              <a:t>Solve the “easy” problem at midpoint</a:t>
            </a:r>
          </a:p>
          <a:p>
            <a:pPr marL="457200" marR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lang="en-US" sz="2000" dirty="0" smtClean="0">
                <a:latin typeface="+mj-lt"/>
              </a:rPr>
              <a:t>If feasible:</a:t>
            </a:r>
          </a:p>
          <a:p>
            <a:pPr marL="914400" lvl="1" indent="-457200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        Remove lower half</a:t>
            </a:r>
          </a:p>
          <a:p>
            <a:pPr marL="914400" lvl="1" indent="-457200" eaLnBrk="0" hangingPunct="0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Else: Remove upper half</a:t>
            </a:r>
          </a:p>
          <a:p>
            <a:pPr marL="457200" indent="-457200" eaLnBrk="0" hangingPunct="0">
              <a:spcAft>
                <a:spcPts val="1200"/>
              </a:spcAft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Iterate</a:t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</p:txBody>
      </p:sp>
      <p:sp>
        <p:nvSpPr>
          <p:cNvPr id="10" name="Multiply 9"/>
          <p:cNvSpPr/>
          <p:nvPr/>
        </p:nvSpPr>
        <p:spPr bwMode="auto">
          <a:xfrm>
            <a:off x="2053823" y="50968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1" name="Straight Connector 10"/>
          <p:cNvCxnSpPr>
            <a:cxnSpLocks noChangeAspect="1"/>
          </p:cNvCxnSpPr>
          <p:nvPr/>
        </p:nvCxnSpPr>
        <p:spPr bwMode="auto">
          <a:xfrm rot="5400000" flipH="1" flipV="1">
            <a:off x="2195445" y="3622205"/>
            <a:ext cx="1625868" cy="16249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2" name="Multiply 11"/>
          <p:cNvSpPr/>
          <p:nvPr/>
        </p:nvSpPr>
        <p:spPr bwMode="auto">
          <a:xfrm>
            <a:off x="2867423" y="42868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3" name="Straight Connector 12"/>
          <p:cNvCxnSpPr>
            <a:cxnSpLocks noChangeAspect="1"/>
          </p:cNvCxnSpPr>
          <p:nvPr/>
        </p:nvCxnSpPr>
        <p:spPr bwMode="auto">
          <a:xfrm rot="5400000" flipH="1" flipV="1">
            <a:off x="2195666" y="4434918"/>
            <a:ext cx="812934" cy="8124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4" name="Multiply 13"/>
          <p:cNvSpPr/>
          <p:nvPr/>
        </p:nvSpPr>
        <p:spPr bwMode="auto">
          <a:xfrm>
            <a:off x="2457023" y="4693335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5" name="Straight Connector 14"/>
          <p:cNvCxnSpPr>
            <a:cxnSpLocks noChangeAspect="1"/>
          </p:cNvCxnSpPr>
          <p:nvPr/>
        </p:nvCxnSpPr>
        <p:spPr bwMode="auto">
          <a:xfrm rot="5400000" flipH="1" flipV="1">
            <a:off x="2602023" y="4434807"/>
            <a:ext cx="406467" cy="4062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6" name="Multiply 15"/>
          <p:cNvSpPr/>
          <p:nvPr/>
        </p:nvSpPr>
        <p:spPr bwMode="auto">
          <a:xfrm>
            <a:off x="2665823" y="44956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7" name="Straight Connector 16"/>
          <p:cNvCxnSpPr>
            <a:cxnSpLocks noChangeAspect="1"/>
          </p:cNvCxnSpPr>
          <p:nvPr/>
        </p:nvCxnSpPr>
        <p:spPr bwMode="auto">
          <a:xfrm rot="5400000" flipH="1" flipV="1">
            <a:off x="2602078" y="4637985"/>
            <a:ext cx="203234" cy="2031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diamond" w="med" len="med"/>
            <a:tailEnd type="diamond" w="med" len="med"/>
          </a:ln>
          <a:effectLst/>
        </p:spPr>
      </p:cxnSp>
      <p:sp>
        <p:nvSpPr>
          <p:cNvPr id="18" name="Multiply 17"/>
          <p:cNvSpPr/>
          <p:nvPr/>
        </p:nvSpPr>
        <p:spPr bwMode="auto">
          <a:xfrm>
            <a:off x="2561423" y="4592804"/>
            <a:ext cx="285752" cy="28575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9" name="Content Placeholder 9"/>
          <p:cNvSpPr txBox="1">
            <a:spLocks/>
          </p:cNvSpPr>
          <p:nvPr/>
        </p:nvSpPr>
        <p:spPr bwMode="auto">
          <a:xfrm>
            <a:off x="5826377" y="5922977"/>
            <a:ext cx="4560089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Subproblem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: Convex optimization</a:t>
            </a:r>
          </a:p>
          <a:p>
            <a:pPr marR="0" lvl="0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Line-search: Linear convergence</a:t>
            </a:r>
          </a:p>
          <a:p>
            <a:pPr marR="0" lvl="0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One dimension (</a:t>
            </a:r>
            <a:r>
              <a:rPr lang="en-US" sz="2000" kern="0" dirty="0" err="1" smtClean="0">
                <a:latin typeface="+mn-lt"/>
              </a:rPr>
              <a:t>independ</a:t>
            </a:r>
            <a:r>
              <a:rPr lang="en-US" sz="2000" kern="0" dirty="0" smtClean="0">
                <a:latin typeface="+mn-lt"/>
              </a:rPr>
              <a:t>. #users)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943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6" grpId="0" animBg="1"/>
      <p:bldP spid="16" grpId="1" animBg="1"/>
      <p:bldP spid="18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2: </a:t>
            </a:r>
            <a:r>
              <a:rPr lang="en-US" spc="-70" dirty="0"/>
              <a:t>Max-Min Fairness </a:t>
            </a:r>
            <a:r>
              <a:rPr lang="en-US" spc="-70" dirty="0" smtClean="0"/>
              <a:t>(3)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Classification of Weighted Max-Min Fairness:</a:t>
            </a:r>
          </a:p>
          <a:p>
            <a:pPr lvl="1"/>
            <a:r>
              <a:rPr lang="en-US" b="1" dirty="0" smtClean="0"/>
              <a:t>Quasi-convex problem </a:t>
            </a:r>
            <a:r>
              <a:rPr lang="en-US" dirty="0"/>
              <a:t>(belongs to convex class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Polynomial complexity in #users, #antennas, #constraints</a:t>
            </a:r>
            <a:endParaRPr lang="en-US" dirty="0"/>
          </a:p>
          <a:p>
            <a:pPr lvl="1"/>
            <a:r>
              <a:rPr lang="en-US" dirty="0" smtClean="0"/>
              <a:t>Might be feasible complexity in practice</a:t>
            </a:r>
            <a:endParaRPr lang="en-US" dirty="0"/>
          </a:p>
          <a:p>
            <a:pPr lvl="1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45246" y="4426321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3498" y="4571925"/>
            <a:ext cx="9001001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kern="0" dirty="0"/>
              <a:t>T.-L. Tung and K. Yao, “Optimal downlink power-control design </a:t>
            </a:r>
            <a:r>
              <a:rPr lang="en-US" sz="1600" kern="0" dirty="0" smtClean="0"/>
              <a:t>methodology for </a:t>
            </a:r>
            <a:r>
              <a:rPr lang="en-US" sz="1600" kern="0" dirty="0"/>
              <a:t>a mobile radio DS-CDMA system,” in </a:t>
            </a:r>
            <a:r>
              <a:rPr lang="en-US" sz="1600" kern="0" dirty="0" smtClean="0"/>
              <a:t>IEEE </a:t>
            </a:r>
            <a:r>
              <a:rPr lang="en-US" sz="1600" kern="0" dirty="0"/>
              <a:t>Workshop </a:t>
            </a:r>
            <a:r>
              <a:rPr lang="en-US" sz="1600" kern="0" dirty="0" smtClean="0"/>
              <a:t>SIPS, </a:t>
            </a:r>
            <a:r>
              <a:rPr lang="en-US" sz="1600" kern="0" dirty="0"/>
              <a:t>2002.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M</a:t>
            </a:r>
            <a:r>
              <a:rPr lang="en-US" sz="1600" kern="0" dirty="0"/>
              <a:t>. </a:t>
            </a:r>
            <a:r>
              <a:rPr lang="en-US" sz="1600" kern="0" dirty="0" err="1"/>
              <a:t>Mohseni</a:t>
            </a:r>
            <a:r>
              <a:rPr lang="en-US" sz="1600" kern="0" dirty="0"/>
              <a:t>, R. Zhang, and J. </a:t>
            </a:r>
            <a:r>
              <a:rPr lang="en-US" sz="1600" kern="0" dirty="0" err="1"/>
              <a:t>Cioffi</a:t>
            </a:r>
            <a:r>
              <a:rPr lang="en-US" sz="1600" kern="0" dirty="0"/>
              <a:t>, “Optimized transmission for </a:t>
            </a:r>
            <a:r>
              <a:rPr lang="en-US" sz="1600" kern="0" dirty="0" smtClean="0"/>
              <a:t>fading multiple-access </a:t>
            </a:r>
            <a:r>
              <a:rPr lang="en-US" sz="1600" kern="0" dirty="0"/>
              <a:t>and broadcast channels with multiple antennas,” IEEE </a:t>
            </a:r>
            <a:r>
              <a:rPr lang="en-US" sz="1600" kern="0" dirty="0" smtClean="0"/>
              <a:t>Journal on Sel. </a:t>
            </a:r>
            <a:r>
              <a:rPr lang="en-US" sz="1600" kern="0" dirty="0"/>
              <a:t>Areas in </a:t>
            </a:r>
            <a:r>
              <a:rPr lang="en-US" sz="1600" kern="0" dirty="0" smtClean="0"/>
              <a:t>Communications, 2006.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A</a:t>
            </a:r>
            <a:r>
              <a:rPr lang="en-US" sz="1600" kern="0" dirty="0"/>
              <a:t>. Wiesel, Y. </a:t>
            </a:r>
            <a:r>
              <a:rPr lang="en-US" sz="1600" kern="0" dirty="0" err="1"/>
              <a:t>Eldar</a:t>
            </a:r>
            <a:r>
              <a:rPr lang="en-US" sz="1600" kern="0" dirty="0"/>
              <a:t>, and S. </a:t>
            </a:r>
            <a:r>
              <a:rPr lang="en-US" sz="1600" kern="0" dirty="0" err="1"/>
              <a:t>Shamai</a:t>
            </a:r>
            <a:r>
              <a:rPr lang="en-US" sz="1600" kern="0" dirty="0"/>
              <a:t>, “Linear </a:t>
            </a:r>
            <a:r>
              <a:rPr lang="en-US" sz="1600" kern="0" dirty="0" err="1"/>
              <a:t>precoding</a:t>
            </a:r>
            <a:r>
              <a:rPr lang="en-US" sz="1600" kern="0" dirty="0"/>
              <a:t> via conic optimization for fixed MIMO receivers,” IEEE Trans. on Signal Processing, 2006.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E. </a:t>
            </a:r>
            <a:r>
              <a:rPr lang="en-US" sz="1600" kern="0" dirty="0"/>
              <a:t>Björnson, </a:t>
            </a:r>
            <a:r>
              <a:rPr lang="en-US" sz="1600" kern="0" dirty="0" smtClean="0"/>
              <a:t>G. </a:t>
            </a:r>
            <a:r>
              <a:rPr lang="en-US" sz="1600" kern="0" dirty="0" err="1"/>
              <a:t>Zheng</a:t>
            </a:r>
            <a:r>
              <a:rPr lang="en-US" sz="1600" kern="0" dirty="0"/>
              <a:t>, </a:t>
            </a:r>
            <a:r>
              <a:rPr lang="en-US" sz="1600" kern="0" dirty="0" smtClean="0"/>
              <a:t>M. </a:t>
            </a:r>
            <a:r>
              <a:rPr lang="en-US" sz="1600" kern="0" dirty="0"/>
              <a:t>Bengtsson, </a:t>
            </a:r>
            <a:r>
              <a:rPr lang="en-US" sz="1600" kern="0" dirty="0" smtClean="0"/>
              <a:t>B. </a:t>
            </a:r>
            <a:r>
              <a:rPr lang="en-US" sz="1600" kern="0" dirty="0"/>
              <a:t>Ottersten, “Robust Monotonic Optimization Framework for </a:t>
            </a:r>
            <a:r>
              <a:rPr lang="en-US" sz="1600" kern="0" dirty="0" err="1"/>
              <a:t>Multicell</a:t>
            </a:r>
            <a:r>
              <a:rPr lang="en-US" sz="1600" kern="0" dirty="0"/>
              <a:t> MISO Systems,”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Signal </a:t>
            </a:r>
            <a:r>
              <a:rPr lang="en-US" sz="1600" kern="0" dirty="0" smtClean="0"/>
              <a:t>Processing, 2012.</a:t>
            </a:r>
            <a:endParaRPr lang="en-US" sz="1600" kern="0" dirty="0"/>
          </a:p>
          <a:p>
            <a:pPr>
              <a:buFontTx/>
              <a:buNone/>
            </a:pPr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0964" y="4703310"/>
            <a:ext cx="1928826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Early work</a:t>
            </a:r>
            <a:endParaRPr lang="en-US" sz="1600" dirty="0" smtClean="0">
              <a:latin typeface="+mj-lt"/>
            </a:endParaRPr>
          </a:p>
          <a:p>
            <a:pPr>
              <a:spcAft>
                <a:spcPts val="2400"/>
              </a:spcAft>
            </a:pPr>
            <a:endParaRPr lang="en-US" sz="1600" dirty="0" smtClean="0">
              <a:latin typeface="+mj-lt"/>
            </a:endParaRPr>
          </a:p>
          <a:p>
            <a:r>
              <a:rPr lang="en-US" sz="1600" b="1" dirty="0" smtClean="0">
                <a:latin typeface="+mj-lt"/>
              </a:rPr>
              <a:t>Main references</a:t>
            </a:r>
          </a:p>
          <a:p>
            <a:pPr>
              <a:spcAft>
                <a:spcPts val="1200"/>
              </a:spcAft>
            </a:pPr>
            <a:endParaRPr lang="en-US" sz="1600" dirty="0" smtClean="0">
              <a:latin typeface="+mj-lt"/>
            </a:endParaRPr>
          </a:p>
          <a:p>
            <a:pPr>
              <a:spcAft>
                <a:spcPts val="200"/>
              </a:spcAft>
            </a:pPr>
            <a:endParaRPr lang="en-US" sz="1600" dirty="0" smtClean="0">
              <a:latin typeface="+mj-lt"/>
            </a:endParaRPr>
          </a:p>
          <a:p>
            <a:r>
              <a:rPr lang="en-US" sz="1600" b="1" dirty="0" smtClean="0">
                <a:latin typeface="+mj-lt"/>
              </a:rPr>
              <a:t>Channel uncertainty</a:t>
            </a:r>
          </a:p>
        </p:txBody>
      </p:sp>
      <p:sp>
        <p:nvSpPr>
          <p:cNvPr id="10" name="Right Brace 9"/>
          <p:cNvSpPr/>
          <p:nvPr/>
        </p:nvSpPr>
        <p:spPr bwMode="auto">
          <a:xfrm flipH="1">
            <a:off x="1504082" y="5292005"/>
            <a:ext cx="182214" cy="127505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2172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</a:t>
            </a:r>
            <a:r>
              <a:rPr lang="en-US" dirty="0" smtClean="0"/>
              <a:t>3: Weighted </a:t>
            </a:r>
            <a:r>
              <a:rPr lang="en-US" spc="-80" dirty="0" smtClean="0"/>
              <a:t>Sum </a:t>
            </a:r>
            <a:r>
              <a:rPr lang="en-US" spc="-80" dirty="0"/>
              <a:t>Performance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How to Classify Weighted Sum Performance?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Geometrically: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:r>
                  <a:rPr lang="en-US" dirty="0">
                    <a:latin typeface="Courier New" pitchFamily="49" charset="0"/>
                    <a:cs typeface="Courier New" pitchFamily="49" charset="0"/>
                  </a:rPr>
                  <a:t>opt-value</a:t>
                </a:r>
                <a:r>
                  <a:rPr lang="en-US" dirty="0"/>
                  <a:t> is a </a:t>
                </a:r>
                <a:r>
                  <a:rPr lang="en-US" dirty="0" smtClean="0"/>
                  <a:t>line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798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emilbjo\Documents\Presentationer\2012-10 Supelec\optimization-problem-subjective-weightedsu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8" y="1755849"/>
            <a:ext cx="9134475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emilbjo\Documents\Presentationer\2012-10 Supelec\region_examples_convex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" y="3248580"/>
            <a:ext cx="4948035" cy="39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1121261" y="3248580"/>
            <a:ext cx="3501321" cy="35013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Oval 9"/>
          <p:cNvSpPr/>
          <p:nvPr/>
        </p:nvSpPr>
        <p:spPr bwMode="auto">
          <a:xfrm>
            <a:off x="2419041" y="4540511"/>
            <a:ext cx="71438" cy="71438"/>
          </a:xfrm>
          <a:prstGeom prst="ellipse">
            <a:avLst/>
          </a:prstGeom>
          <a:solidFill>
            <a:srgbClr val="B81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973401" y="3994721"/>
            <a:ext cx="5715040" cy="2376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04788"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b="1" kern="0" noProof="0" dirty="0" smtClean="0">
                <a:latin typeface="+mn-lt"/>
              </a:rPr>
              <a:t>Opt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-value is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unknown!</a:t>
            </a:r>
          </a:p>
          <a:p>
            <a:pPr marL="504825" lvl="1" indent="-209550" defTabSz="1042988">
              <a:spcBef>
                <a:spcPct val="20000"/>
              </a:spcBef>
              <a:buFont typeface="Verdana" pitchFamily="34" charset="0"/>
              <a:buChar char="-"/>
              <a:tabLst>
                <a:tab pos="5741988" algn="l"/>
              </a:tabLst>
            </a:pPr>
            <a:r>
              <a:rPr lang="en-US" sz="2000" kern="0" dirty="0">
                <a:solidFill>
                  <a:srgbClr val="000000"/>
                </a:solidFill>
                <a:latin typeface="Verdana"/>
              </a:rPr>
              <a:t>Distance from origin </a:t>
            </a: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is unknown</a:t>
            </a:r>
          </a:p>
          <a:p>
            <a:pPr marL="504825" lvl="1" indent="-209550" defTabSz="1042988">
              <a:spcBef>
                <a:spcPct val="20000"/>
              </a:spcBef>
              <a:buFont typeface="Verdana" pitchFamily="34" charset="0"/>
              <a:buChar char="-"/>
              <a:tabLst>
                <a:tab pos="5741988" algn="l"/>
              </a:tabLst>
            </a:pPr>
            <a:r>
              <a:rPr lang="en-US" sz="2000" kern="0" dirty="0">
                <a:solidFill>
                  <a:srgbClr val="000000"/>
                </a:solidFill>
                <a:latin typeface="Verdana"/>
              </a:rPr>
              <a:t>Line </a:t>
            </a:r>
            <a:r>
              <a:rPr lang="en-US" sz="2000" kern="0" dirty="0">
                <a:solidFill>
                  <a:srgbClr val="000000"/>
                </a:solidFill>
                <a:latin typeface="Verdana"/>
                <a:sym typeface="Wingdings" pitchFamily="2" charset="2"/>
              </a:rPr>
              <a:t> </a:t>
            </a:r>
            <a:r>
              <a:rPr lang="en-US" sz="2000" kern="0" dirty="0" err="1" smtClean="0">
                <a:solidFill>
                  <a:srgbClr val="000000"/>
                </a:solidFill>
                <a:latin typeface="Verdana"/>
              </a:rPr>
              <a:t>Hyperplane</a:t>
            </a: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Verdana"/>
              </a:rPr>
              <a:t>(dim: #user – 1</a:t>
            </a: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)</a:t>
            </a:r>
            <a:endParaRPr lang="en-US" sz="2000" kern="0" dirty="0">
              <a:solidFill>
                <a:srgbClr val="000000"/>
              </a:solidFill>
              <a:latin typeface="Verdana"/>
            </a:endParaRPr>
          </a:p>
          <a:p>
            <a:pPr marL="504825" lvl="1" indent="-209550" defTabSz="1042988">
              <a:spcBef>
                <a:spcPct val="20000"/>
              </a:spcBef>
              <a:buFont typeface="Verdana" pitchFamily="34" charset="0"/>
              <a:buChar char="-"/>
              <a:tabLst>
                <a:tab pos="5741988" algn="l"/>
              </a:tabLst>
            </a:pP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Harder </a:t>
            </a:r>
            <a:r>
              <a:rPr lang="en-US" sz="2000" kern="0" dirty="0">
                <a:solidFill>
                  <a:srgbClr val="000000"/>
                </a:solidFill>
                <a:latin typeface="Verdana"/>
              </a:rPr>
              <a:t>than </a:t>
            </a: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max-min fairness</a:t>
            </a:r>
          </a:p>
          <a:p>
            <a:pPr marL="504825" lvl="1" indent="-209550" defTabSz="1042988">
              <a:spcBef>
                <a:spcPct val="20000"/>
              </a:spcBef>
              <a:buFont typeface="Verdana" pitchFamily="34" charset="0"/>
              <a:buChar char="-"/>
              <a:tabLst>
                <a:tab pos="5741988" algn="l"/>
              </a:tabLst>
            </a:pP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Non-convex problem</a:t>
            </a:r>
          </a:p>
        </p:txBody>
      </p:sp>
      <p:cxnSp>
        <p:nvCxnSpPr>
          <p:cNvPr id="12" name="Straight Connector 11"/>
          <p:cNvCxnSpPr>
            <a:cxnSpLocks noChangeAspect="1"/>
          </p:cNvCxnSpPr>
          <p:nvPr/>
        </p:nvCxnSpPr>
        <p:spPr bwMode="auto">
          <a:xfrm>
            <a:off x="1517017" y="3155769"/>
            <a:ext cx="3424975" cy="34249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cxnSpLocks noChangeAspect="1"/>
          </p:cNvCxnSpPr>
          <p:nvPr/>
        </p:nvCxnSpPr>
        <p:spPr bwMode="auto">
          <a:xfrm>
            <a:off x="775669" y="3458801"/>
            <a:ext cx="3594819" cy="35948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811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ounded Rectangle 13"/>
          <p:cNvSpPr/>
          <p:nvPr/>
        </p:nvSpPr>
        <p:spPr bwMode="auto">
          <a:xfrm>
            <a:off x="4973401" y="3851845"/>
            <a:ext cx="5429288" cy="223167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4788" lvl="0" indent="-204788" algn="ctr" defTabSz="1042988">
              <a:spcBef>
                <a:spcPct val="20000"/>
              </a:spcBef>
              <a:buClr>
                <a:srgbClr val="808080"/>
              </a:buClr>
              <a:defRPr/>
            </a:pPr>
            <a:endParaRPr lang="en-US" sz="2000" kern="0" dirty="0" smtClean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6358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build="allAtOnce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3: Weighted </a:t>
            </a:r>
            <a:r>
              <a:rPr lang="en-US" spc="-80" dirty="0"/>
              <a:t>Sum </a:t>
            </a:r>
            <a:r>
              <a:rPr lang="en-US" spc="-80" dirty="0" smtClean="0"/>
              <a:t>Performance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4464496"/>
          </a:xfrm>
        </p:spPr>
        <p:txBody>
          <a:bodyPr/>
          <a:lstStyle/>
          <a:p>
            <a:r>
              <a:rPr lang="en-US" dirty="0"/>
              <a:t>Classification of Weighted Sum Performance:</a:t>
            </a:r>
          </a:p>
          <a:p>
            <a:pPr lvl="1"/>
            <a:r>
              <a:rPr lang="en-US" dirty="0" smtClean="0"/>
              <a:t>Non-convex problem</a:t>
            </a:r>
          </a:p>
          <a:p>
            <a:pPr lvl="1"/>
            <a:r>
              <a:rPr lang="en-US" dirty="0" smtClean="0"/>
              <a:t>Power constraints: Convex</a:t>
            </a:r>
            <a:endParaRPr lang="en-US" dirty="0"/>
          </a:p>
          <a:p>
            <a:pPr lvl="1"/>
            <a:r>
              <a:rPr lang="en-US" dirty="0" smtClean="0"/>
              <a:t>Utility: Monotonic increasing/decreasing in beamforming vectors</a:t>
            </a:r>
          </a:p>
          <a:p>
            <a:pPr lvl="1"/>
            <a:r>
              <a:rPr lang="en-US" dirty="0" smtClean="0"/>
              <a:t>Therefore: </a:t>
            </a:r>
            <a:r>
              <a:rPr lang="en-US" b="1" dirty="0" smtClean="0"/>
              <a:t>Monotonic problem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Can There Be a Magic Algorithm?</a:t>
            </a:r>
          </a:p>
          <a:p>
            <a:pPr lvl="1"/>
            <a:r>
              <a:rPr lang="en-US" dirty="0" smtClean="0"/>
              <a:t>No, provably </a:t>
            </a:r>
            <a:r>
              <a:rPr lang="en-US" dirty="0"/>
              <a:t>NP-hard (Non-deterministic Polynomial-time hard)</a:t>
            </a:r>
          </a:p>
          <a:p>
            <a:pPr lvl="1"/>
            <a:r>
              <a:rPr lang="en-US" dirty="0" smtClean="0"/>
              <a:t>Exponential complexity but in which parameters?</a:t>
            </a:r>
            <a:br>
              <a:rPr lang="en-US" dirty="0" smtClean="0"/>
            </a:br>
            <a:r>
              <a:rPr lang="en-US" dirty="0" smtClean="0"/>
              <a:t>(#</a:t>
            </a:r>
            <a:r>
              <a:rPr lang="en-US" dirty="0"/>
              <a:t>users, #antennas, #</a:t>
            </a:r>
            <a:r>
              <a:rPr lang="en-US" dirty="0" smtClean="0"/>
              <a:t>constraints)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45246" y="5866481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45246" y="6012085"/>
            <a:ext cx="1032925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/>
              <a:t>Z.-Q. </a:t>
            </a:r>
            <a:r>
              <a:rPr lang="en-US" sz="1600" dirty="0" err="1"/>
              <a:t>Luo</a:t>
            </a:r>
            <a:r>
              <a:rPr lang="en-US" sz="1600" dirty="0"/>
              <a:t> and S. Zhang, “Dynamic spectrum management: Complexity </a:t>
            </a:r>
            <a:r>
              <a:rPr lang="en-US" sz="1600" dirty="0" smtClean="0"/>
              <a:t>and duality</a:t>
            </a:r>
            <a:r>
              <a:rPr lang="en-US" sz="1600" dirty="0"/>
              <a:t>,” </a:t>
            </a:r>
            <a:r>
              <a:rPr lang="en-US" sz="1600" i="1" dirty="0"/>
              <a:t>IEEE Journal of </a:t>
            </a:r>
            <a:r>
              <a:rPr lang="en-US" sz="1600" i="1" dirty="0" smtClean="0"/>
              <a:t>Sel. </a:t>
            </a:r>
            <a:r>
              <a:rPr lang="en-US" sz="1600" i="1" dirty="0"/>
              <a:t>Topics in Signal </a:t>
            </a:r>
            <a:r>
              <a:rPr lang="en-US" sz="1600" i="1" dirty="0" smtClean="0"/>
              <a:t>Processing</a:t>
            </a:r>
            <a:r>
              <a:rPr lang="en-US" sz="1600" dirty="0" smtClean="0"/>
              <a:t>, </a:t>
            </a:r>
            <a:r>
              <a:rPr lang="sv-SE" sz="1600" dirty="0" smtClean="0"/>
              <a:t>2008.</a:t>
            </a:r>
          </a:p>
          <a:p>
            <a:r>
              <a:rPr lang="en-US" sz="1600" kern="0" dirty="0" smtClean="0"/>
              <a:t>Y</a:t>
            </a:r>
            <a:r>
              <a:rPr lang="en-US" sz="1600" kern="0" dirty="0"/>
              <a:t>.-F. Liu, Y.-H. Dai, and Z.-Q. </a:t>
            </a:r>
            <a:r>
              <a:rPr lang="en-US" sz="1600" kern="0" dirty="0" err="1"/>
              <a:t>Luo</a:t>
            </a:r>
            <a:r>
              <a:rPr lang="en-US" sz="1600" kern="0" dirty="0"/>
              <a:t>, “Coordinated beamforming for </a:t>
            </a:r>
            <a:r>
              <a:rPr lang="en-US" sz="1600" kern="0" dirty="0" smtClean="0"/>
              <a:t>MISO interference </a:t>
            </a:r>
            <a:r>
              <a:rPr lang="en-US" sz="1600" kern="0" dirty="0"/>
              <a:t>channel: Complexity analysis and efficient algorithms,” </a:t>
            </a:r>
            <a:r>
              <a:rPr lang="en-US" sz="1600" kern="0" dirty="0" smtClean="0"/>
              <a:t>IEEE Trans. </a:t>
            </a:r>
            <a:r>
              <a:rPr lang="en-US" sz="1600" kern="0" dirty="0"/>
              <a:t>on Signal Processing, </a:t>
            </a:r>
            <a:r>
              <a:rPr lang="en-US" sz="1600" kern="0" dirty="0" smtClean="0"/>
              <a:t>2011.</a:t>
            </a:r>
          </a:p>
        </p:txBody>
      </p:sp>
    </p:spTree>
    <p:extLst>
      <p:ext uri="{BB962C8B-B14F-4D97-AF65-F5344CB8AC3E}">
        <p14:creationId xmlns:p14="http://schemas.microsoft.com/office/powerpoint/2010/main" val="394860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39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3: Weighted </a:t>
            </a:r>
            <a:r>
              <a:rPr lang="en-US" spc="-80" dirty="0"/>
              <a:t>Sum Performance </a:t>
            </a:r>
            <a:r>
              <a:rPr lang="en-US" spc="-80" dirty="0" smtClean="0"/>
              <a:t>(3)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Are Monotonic Problems Impossible to Solve?</a:t>
            </a:r>
          </a:p>
          <a:p>
            <a:pPr lvl="1">
              <a:spcAft>
                <a:spcPts val="2400"/>
              </a:spcAft>
            </a:pPr>
            <a:r>
              <a:rPr lang="en-US" dirty="0" smtClean="0"/>
              <a:t>No, not for small problems!</a:t>
            </a:r>
            <a:endParaRPr lang="en-US" dirty="0"/>
          </a:p>
          <a:p>
            <a:r>
              <a:rPr lang="en-US" dirty="0" smtClean="0"/>
              <a:t>Monotonic </a:t>
            </a:r>
            <a:r>
              <a:rPr lang="en-US" dirty="0"/>
              <a:t>Optimization </a:t>
            </a:r>
            <a:r>
              <a:rPr lang="en-US" dirty="0" smtClean="0"/>
              <a:t>Algorithms</a:t>
            </a:r>
            <a:endParaRPr lang="sv-SE" dirty="0"/>
          </a:p>
          <a:p>
            <a:pPr lvl="1">
              <a:spcAft>
                <a:spcPts val="600"/>
              </a:spcAft>
            </a:pPr>
            <a:r>
              <a:rPr lang="en-US" dirty="0" smtClean="0"/>
              <a:t>Improve Lower/upper bounds </a:t>
            </a:r>
            <a:r>
              <a:rPr lang="en-US" dirty="0"/>
              <a:t>on </a:t>
            </a:r>
            <a:r>
              <a:rPr lang="en-US" dirty="0" smtClean="0"/>
              <a:t>optimum: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Continue </a:t>
            </a:r>
            <a:r>
              <a:rPr lang="en-US" dirty="0" smtClean="0"/>
              <a:t>until</a:t>
            </a:r>
            <a:endParaRPr lang="en-US" dirty="0"/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Subproblem</a:t>
            </a:r>
            <a:r>
              <a:rPr lang="en-US" dirty="0">
                <a:solidFill>
                  <a:srgbClr val="000000"/>
                </a:solidFill>
              </a:rPr>
              <a:t>: Essentially weighted max-min </a:t>
            </a:r>
            <a:r>
              <a:rPr lang="en-US" dirty="0" smtClean="0">
                <a:solidFill>
                  <a:srgbClr val="000000"/>
                </a:solidFill>
              </a:rPr>
              <a:t>fairness problem</a:t>
            </a:r>
            <a:endParaRPr lang="en-US" dirty="0"/>
          </a:p>
          <a:p>
            <a:endParaRPr lang="sv-SE" dirty="0"/>
          </a:p>
        </p:txBody>
      </p:sp>
      <p:pic>
        <p:nvPicPr>
          <p:cNvPr id="7" name="Picture 2" descr="\\eead.ee.kth.se\dfs\home\emilbjo\Documents\Arbete\Konferens\CAMSAP 2011\Presentation\boun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324" y="2735343"/>
            <a:ext cx="25781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\\eead.ee.kth.se\dfs\home\emilbjo\Documents\Arbete\Konferens\CAMSAP 2011\Presentation\stopp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853" y="3197724"/>
            <a:ext cx="2137045" cy="56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345246" y="4211885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73498" y="4211885"/>
            <a:ext cx="9001001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kern="0" dirty="0"/>
              <a:t>H. </a:t>
            </a:r>
            <a:r>
              <a:rPr lang="en-US" sz="1600" kern="0" dirty="0" err="1"/>
              <a:t>Tuy</a:t>
            </a:r>
            <a:r>
              <a:rPr lang="en-US" sz="1600" kern="0" dirty="0"/>
              <a:t>, “Monotonic optimization: Problems and solution approaches,” </a:t>
            </a:r>
            <a:r>
              <a:rPr lang="en-US" sz="1600" kern="0" dirty="0" smtClean="0"/>
              <a:t>SIAM Journal </a:t>
            </a:r>
            <a:r>
              <a:rPr lang="en-US" sz="1600" kern="0" dirty="0"/>
              <a:t>of Optimization, </a:t>
            </a:r>
            <a:r>
              <a:rPr lang="en-US" sz="1600" kern="0" dirty="0" smtClean="0"/>
              <a:t>2000.</a:t>
            </a:r>
          </a:p>
          <a:p>
            <a:pPr>
              <a:spcAft>
                <a:spcPts val="600"/>
              </a:spcAft>
            </a:pPr>
            <a:r>
              <a:rPr lang="en-US" sz="1600" kern="0" dirty="0"/>
              <a:t>L. </a:t>
            </a:r>
            <a:r>
              <a:rPr lang="en-US" sz="1600" kern="0" dirty="0" err="1"/>
              <a:t>Qian</a:t>
            </a:r>
            <a:r>
              <a:rPr lang="en-US" sz="1600" kern="0" dirty="0"/>
              <a:t>, Y. Zhang, and J. Huang, “MAPEL: Achieving global optimality for </a:t>
            </a:r>
            <a:r>
              <a:rPr lang="en-US" sz="1600" kern="0" dirty="0" smtClean="0"/>
              <a:t>a non-convex </a:t>
            </a:r>
            <a:r>
              <a:rPr lang="en-US" sz="1600" kern="0" dirty="0"/>
              <a:t>wireless power control problem,”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</a:t>
            </a:r>
            <a:r>
              <a:rPr lang="en-US" sz="1600" kern="0" dirty="0" smtClean="0"/>
              <a:t>Wireless </a:t>
            </a:r>
            <a:r>
              <a:rPr lang="en-US" sz="1600" kern="0" dirty="0" err="1" smtClean="0"/>
              <a:t>Commun</a:t>
            </a:r>
            <a:r>
              <a:rPr lang="en-US" sz="1600" kern="0" dirty="0" smtClean="0"/>
              <a:t>., 2009</a:t>
            </a:r>
            <a:r>
              <a:rPr lang="en-US" sz="1600" kern="0" dirty="0"/>
              <a:t>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E</a:t>
            </a:r>
            <a:r>
              <a:rPr lang="en-US" sz="1600" kern="0" dirty="0"/>
              <a:t>. </a:t>
            </a:r>
            <a:r>
              <a:rPr lang="en-US" sz="1600" kern="0" dirty="0" err="1"/>
              <a:t>Jorswieck</a:t>
            </a:r>
            <a:r>
              <a:rPr lang="en-US" sz="1600" kern="0" dirty="0"/>
              <a:t>, E. Larsson, </a:t>
            </a:r>
            <a:r>
              <a:rPr lang="en-US" sz="1600" kern="0" dirty="0" smtClean="0"/>
              <a:t>“Monotonic </a:t>
            </a:r>
            <a:r>
              <a:rPr lang="en-US" sz="1600" kern="0" dirty="0"/>
              <a:t>Optimization Framework for the </a:t>
            </a:r>
            <a:r>
              <a:rPr lang="en-US" sz="1600" kern="0" dirty="0" smtClean="0"/>
              <a:t>MISO Interference Channel,” </a:t>
            </a:r>
            <a:r>
              <a:rPr lang="en-US" sz="1600" kern="0" dirty="0"/>
              <a:t>IEEE Trans. on Communications, </a:t>
            </a:r>
            <a:r>
              <a:rPr lang="en-US" sz="1600" kern="0" dirty="0" smtClean="0"/>
              <a:t>2010.</a:t>
            </a:r>
          </a:p>
          <a:p>
            <a:pPr>
              <a:spcAft>
                <a:spcPts val="600"/>
              </a:spcAft>
            </a:pPr>
            <a:r>
              <a:rPr lang="en-US" sz="1600" kern="0" dirty="0"/>
              <a:t>W. </a:t>
            </a:r>
            <a:r>
              <a:rPr lang="en-US" sz="1600" kern="0" dirty="0" err="1"/>
              <a:t>Utschick</a:t>
            </a:r>
            <a:r>
              <a:rPr lang="en-US" sz="1600" kern="0" dirty="0"/>
              <a:t> and J. </a:t>
            </a:r>
            <a:r>
              <a:rPr lang="en-US" sz="1600" kern="0" dirty="0" err="1"/>
              <a:t>Brehmer</a:t>
            </a:r>
            <a:r>
              <a:rPr lang="en-US" sz="1600" kern="0" dirty="0"/>
              <a:t>, “Monotonic optimization framework for </a:t>
            </a:r>
            <a:r>
              <a:rPr lang="en-US" sz="1600" kern="0" dirty="0" smtClean="0"/>
              <a:t>coordinated beamforming </a:t>
            </a:r>
            <a:r>
              <a:rPr lang="en-US" sz="1600" kern="0" dirty="0"/>
              <a:t>in </a:t>
            </a:r>
            <a:r>
              <a:rPr lang="en-US" sz="1600" kern="0" dirty="0" err="1"/>
              <a:t>multicell</a:t>
            </a:r>
            <a:r>
              <a:rPr lang="en-US" sz="1600" kern="0" dirty="0"/>
              <a:t> networks,”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</a:t>
            </a:r>
            <a:r>
              <a:rPr lang="en-US" sz="1600" kern="0" dirty="0" smtClean="0"/>
              <a:t>Signal Processing, </a:t>
            </a:r>
            <a:r>
              <a:rPr lang="en-US" sz="1600" kern="0" dirty="0"/>
              <a:t>2012</a:t>
            </a:r>
            <a:r>
              <a:rPr lang="en-US" sz="1600" kern="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sz="1600" kern="0" dirty="0" smtClean="0"/>
              <a:t>E. Björnson, G. Zheng, M. Bengtsson, B. Ottersten, “Robust Monotonic Optimization Framework for </a:t>
            </a:r>
            <a:r>
              <a:rPr lang="en-US" sz="1600" kern="0" dirty="0" err="1" smtClean="0"/>
              <a:t>Multicell</a:t>
            </a:r>
            <a:r>
              <a:rPr lang="en-US" sz="1600" kern="0" dirty="0" smtClean="0"/>
              <a:t> MISO Systems,” IEEE Trans. on Signal Processing, 2012.</a:t>
            </a:r>
          </a:p>
          <a:p>
            <a:pPr>
              <a:buFontTx/>
              <a:buNone/>
            </a:pPr>
            <a:endParaRPr lang="en-US" kern="0" dirty="0"/>
          </a:p>
        </p:txBody>
      </p:sp>
      <p:sp>
        <p:nvSpPr>
          <p:cNvPr id="11" name="TextBox 10"/>
          <p:cNvSpPr txBox="1"/>
          <p:nvPr/>
        </p:nvSpPr>
        <p:spPr>
          <a:xfrm>
            <a:off x="-24662" y="4211885"/>
            <a:ext cx="1928826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Monotonic</a:t>
            </a:r>
            <a:br>
              <a:rPr lang="en-US" sz="1600" b="1" dirty="0" smtClean="0">
                <a:latin typeface="+mj-lt"/>
              </a:rPr>
            </a:br>
            <a:r>
              <a:rPr lang="en-US" sz="1600" b="1" dirty="0" smtClean="0">
                <a:latin typeface="+mj-lt"/>
              </a:rPr>
              <a:t>optimization</a:t>
            </a:r>
          </a:p>
          <a:p>
            <a:endParaRPr lang="en-US" sz="1600" dirty="0" smtClean="0">
              <a:latin typeface="+mj-lt"/>
            </a:endParaRPr>
          </a:p>
          <a:p>
            <a:pPr>
              <a:spcAft>
                <a:spcPts val="150"/>
              </a:spcAft>
            </a:pPr>
            <a:endParaRPr lang="en-US" sz="1600" dirty="0" smtClean="0">
              <a:latin typeface="+mj-lt"/>
            </a:endParaRPr>
          </a:p>
          <a:p>
            <a:pPr>
              <a:spcAft>
                <a:spcPts val="2400"/>
              </a:spcAft>
            </a:pPr>
            <a:r>
              <a:rPr lang="en-US" sz="1600" b="1" dirty="0" smtClean="0">
                <a:latin typeface="+mj-lt"/>
              </a:rPr>
              <a:t>Early works</a:t>
            </a:r>
            <a:br>
              <a:rPr lang="en-US" sz="1600" b="1" dirty="0" smtClean="0">
                <a:latin typeface="+mj-lt"/>
              </a:rPr>
            </a:br>
            <a:endParaRPr lang="en-US" sz="1600" b="1" dirty="0" smtClean="0">
              <a:latin typeface="+mj-lt"/>
            </a:endParaRPr>
          </a:p>
          <a:p>
            <a:pPr>
              <a:spcAft>
                <a:spcPts val="200"/>
              </a:spcAft>
            </a:pPr>
            <a:r>
              <a:rPr lang="en-US" sz="1600" b="1" dirty="0" smtClean="0">
                <a:latin typeface="+mj-lt"/>
              </a:rPr>
              <a:t>Polyblock</a:t>
            </a:r>
          </a:p>
          <a:p>
            <a:pPr>
              <a:spcAft>
                <a:spcPts val="1200"/>
              </a:spcAft>
            </a:pPr>
            <a:r>
              <a:rPr lang="en-US" sz="1600" b="1" dirty="0" smtClean="0">
                <a:latin typeface="+mj-lt"/>
              </a:rPr>
              <a:t>algorithm</a:t>
            </a:r>
          </a:p>
          <a:p>
            <a:r>
              <a:rPr lang="en-US" sz="1600" b="1" dirty="0" smtClean="0">
                <a:latin typeface="+mj-lt"/>
              </a:rPr>
              <a:t>BRB</a:t>
            </a:r>
            <a:br>
              <a:rPr lang="en-US" sz="1600" b="1" dirty="0" smtClean="0">
                <a:latin typeface="+mj-lt"/>
              </a:rPr>
            </a:br>
            <a:r>
              <a:rPr lang="en-US" sz="1600" b="1" dirty="0" smtClean="0">
                <a:latin typeface="+mj-lt"/>
              </a:rPr>
              <a:t>algorithm</a:t>
            </a:r>
          </a:p>
        </p:txBody>
      </p:sp>
      <p:sp>
        <p:nvSpPr>
          <p:cNvPr id="12" name="Right Brace 11"/>
          <p:cNvSpPr/>
          <p:nvPr/>
        </p:nvSpPr>
        <p:spPr bwMode="auto">
          <a:xfrm flipH="1">
            <a:off x="1504082" y="4859957"/>
            <a:ext cx="182214" cy="108012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99180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 smtClean="0"/>
              <a:t>Multi-cell structure</a:t>
            </a:r>
            <a:r>
              <a:rPr lang="en-US" dirty="0"/>
              <a:t>, </a:t>
            </a:r>
            <a:r>
              <a:rPr lang="en-US" dirty="0" smtClean="0"/>
              <a:t>system model</a:t>
            </a:r>
            <a:r>
              <a:rPr lang="en-US" dirty="0"/>
              <a:t>, </a:t>
            </a:r>
            <a:r>
              <a:rPr lang="en-US" dirty="0" smtClean="0"/>
              <a:t>performance measure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/>
              <a:t>Problem Formulation</a:t>
            </a:r>
          </a:p>
          <a:p>
            <a:pPr lvl="1"/>
            <a:r>
              <a:rPr lang="en-US" dirty="0"/>
              <a:t>Resource </a:t>
            </a:r>
            <a:r>
              <a:rPr lang="en-US" dirty="0" smtClean="0"/>
              <a:t>allocation</a:t>
            </a:r>
            <a:r>
              <a:rPr lang="en-US" dirty="0"/>
              <a:t>: </a:t>
            </a:r>
            <a:r>
              <a:rPr lang="en-US" dirty="0" smtClean="0"/>
              <a:t>Multi-objective optimization problem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/>
              <a:t>Subjective Resource Allocation</a:t>
            </a:r>
          </a:p>
          <a:p>
            <a:pPr lvl="1"/>
            <a:r>
              <a:rPr lang="en-US" dirty="0"/>
              <a:t>Utility </a:t>
            </a:r>
            <a:r>
              <a:rPr lang="en-US" dirty="0" smtClean="0"/>
              <a:t>functions</a:t>
            </a:r>
            <a:r>
              <a:rPr lang="en-US" dirty="0"/>
              <a:t>, </a:t>
            </a:r>
            <a:r>
              <a:rPr lang="en-US" dirty="0" smtClean="0"/>
              <a:t>different computational complexity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/>
              <a:t>Structural Insights</a:t>
            </a:r>
          </a:p>
          <a:p>
            <a:pPr lvl="1"/>
            <a:r>
              <a:rPr lang="en-US" dirty="0"/>
              <a:t>Beamforming </a:t>
            </a:r>
            <a:r>
              <a:rPr lang="en-US" dirty="0" smtClean="0"/>
              <a:t>parametrization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/>
              <a:t>Extensions to Practical Conditions</a:t>
            </a:r>
          </a:p>
          <a:p>
            <a:pPr lvl="1"/>
            <a:r>
              <a:rPr lang="en-US" dirty="0"/>
              <a:t>Handling </a:t>
            </a:r>
            <a:r>
              <a:rPr lang="en-US" dirty="0" smtClean="0"/>
              <a:t>non-idealities </a:t>
            </a:r>
            <a:r>
              <a:rPr lang="en-US" dirty="0"/>
              <a:t>in </a:t>
            </a:r>
            <a:r>
              <a:rPr lang="en-US" dirty="0" smtClean="0"/>
              <a:t>practical systems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40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 3: Weighted </a:t>
            </a:r>
            <a:r>
              <a:rPr lang="en-US" spc="-80" dirty="0"/>
              <a:t>Sum Performance </a:t>
            </a:r>
            <a:r>
              <a:rPr lang="en-US" spc="-80" dirty="0" smtClean="0"/>
              <a:t>(4)</a:t>
            </a:r>
            <a:endParaRPr lang="sv-SE" dirty="0"/>
          </a:p>
        </p:txBody>
      </p:sp>
      <p:pic>
        <p:nvPicPr>
          <p:cNvPr id="7" name="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329" y="1247327"/>
            <a:ext cx="6910871" cy="5628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7139266" y="1979637"/>
                <a:ext cx="3438662" cy="3888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204788" indent="-204788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4825" indent="-209550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-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754063" indent="-260350" algn="l" defTabSz="1042988" rtl="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2"/>
                  </a:buClr>
                  <a:buSzPct val="90000"/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030288" indent="-261938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Verdana" pitchFamily="34" charset="0"/>
                  <a:buChar char="–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1281113" indent="-260350" algn="l" defTabSz="1042988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8035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6pPr>
                <a:lvl7pPr marL="32607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7pPr>
                <a:lvl8pPr marL="37179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8pPr>
                <a:lvl9pPr marL="4175125" indent="-260350" algn="l" defTabSz="10429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3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spcAft>
                    <a:spcPts val="0"/>
                  </a:spcAft>
                  <a:buNone/>
                </a:pPr>
                <a:r>
                  <a:rPr lang="en-US" sz="2000" b="1" dirty="0" smtClean="0"/>
                  <a:t> Branch-Reduce-Bound</a:t>
                </a:r>
                <a:br>
                  <a:rPr lang="en-US" sz="2000" b="1" dirty="0" smtClean="0"/>
                </a:br>
                <a:r>
                  <a:rPr lang="en-US" sz="2000" b="1" dirty="0" smtClean="0"/>
                  <a:t>(BRB) Algorithm</a:t>
                </a:r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/>
                  <a:t>Global c</a:t>
                </a:r>
                <a:r>
                  <a:rPr lang="en-US" sz="1800" dirty="0" smtClean="0"/>
                  <a:t>onvergence</a:t>
                </a:r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/>
                  <a:t>Accuracy </a:t>
                </a:r>
                <a:r>
                  <a:rPr lang="en-US" sz="1800" dirty="0" smtClean="0"/>
                  <a:t>ε&gt;0 </a:t>
                </a:r>
                <a:r>
                  <a:rPr lang="en-US" sz="1800" dirty="0"/>
                  <a:t>in finitely many </a:t>
                </a:r>
                <a:r>
                  <a:rPr lang="en-US" sz="1800" dirty="0" smtClean="0"/>
                  <a:t>iterations</a:t>
                </a:r>
                <a:endParaRPr lang="en-US" sz="1800" dirty="0"/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/>
                  <a:t>Exponential complexity </a:t>
                </a:r>
                <a:r>
                  <a:rPr lang="en-US" sz="1800" dirty="0" smtClean="0"/>
                  <a:t>only in #users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sz="1800" b="0" i="1" dirty="0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sv-SE" sz="1800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800" dirty="0" smtClean="0"/>
                  <a:t>)</a:t>
                </a:r>
                <a:endParaRPr lang="en-US" sz="1800" dirty="0"/>
              </a:p>
              <a:p>
                <a:pPr marL="360363" lvl="1">
                  <a:spcBef>
                    <a:spcPts val="1032"/>
                  </a:spcBef>
                  <a:spcAft>
                    <a:spcPts val="600"/>
                  </a:spcAft>
                </a:pPr>
                <a:r>
                  <a:rPr lang="en-US" sz="1800" dirty="0"/>
                  <a:t>Polynomial complexity </a:t>
                </a: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:r>
                  <a:rPr lang="en-US" sz="1800" dirty="0" smtClean="0"/>
                  <a:t>in other parameters (#antennas, #constraints)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9266" y="1979637"/>
                <a:ext cx="3438662" cy="3888432"/>
              </a:xfrm>
              <a:prstGeom prst="rect">
                <a:avLst/>
              </a:prstGeom>
              <a:blipFill rotWithShape="1">
                <a:blip r:embed="rId5"/>
                <a:stretch>
                  <a:fillRect t="-784" r="-40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 bwMode="auto">
          <a:xfrm>
            <a:off x="7205965" y="1763613"/>
            <a:ext cx="3410575" cy="4104456"/>
          </a:xfrm>
          <a:prstGeom prst="roundRect">
            <a:avLst>
              <a:gd name="adj" fmla="val 1098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780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354" y="136499"/>
            <a:ext cx="10314459" cy="682367"/>
          </a:xfrm>
        </p:spPr>
        <p:txBody>
          <a:bodyPr/>
          <a:lstStyle/>
          <a:p>
            <a:r>
              <a:rPr lang="en-US" dirty="0"/>
              <a:t>Summary: Complexity of Resource Allocation </a:t>
            </a: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Recall: All Utility Functions are Subjective</a:t>
            </a:r>
          </a:p>
          <a:p>
            <a:pPr lvl="1">
              <a:spcAft>
                <a:spcPts val="0"/>
              </a:spcAft>
            </a:pPr>
            <a:r>
              <a:rPr lang="en-US" dirty="0"/>
              <a:t>Pragmatic </a:t>
            </a:r>
            <a:r>
              <a:rPr lang="en-US" dirty="0" smtClean="0"/>
              <a:t>approach</a:t>
            </a:r>
            <a:r>
              <a:rPr lang="en-US" dirty="0"/>
              <a:t>: Select to enable efficient </a:t>
            </a:r>
            <a:r>
              <a:rPr lang="en-US" dirty="0" smtClean="0"/>
              <a:t>optimization</a:t>
            </a:r>
          </a:p>
          <a:p>
            <a:pPr lvl="1">
              <a:spcAft>
                <a:spcPts val="0"/>
              </a:spcAft>
            </a:pPr>
            <a:endParaRPr lang="en-US" dirty="0" smtClean="0"/>
          </a:p>
          <a:p>
            <a:r>
              <a:rPr lang="en-US" dirty="0"/>
              <a:t>Good </a:t>
            </a:r>
            <a:r>
              <a:rPr lang="en-US" dirty="0" smtClean="0"/>
              <a:t>Choice: Any Problem with Polynomial complexity</a:t>
            </a:r>
          </a:p>
          <a:p>
            <a:pPr lvl="1"/>
            <a:r>
              <a:rPr lang="en-US" dirty="0" smtClean="0"/>
              <a:t>Example: Weighted max-min fairness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Use weights to adapt to other system needs</a:t>
            </a:r>
          </a:p>
          <a:p>
            <a:pPr lvl="1">
              <a:spcAft>
                <a:spcPts val="0"/>
              </a:spcAft>
            </a:pPr>
            <a:endParaRPr lang="en-US" dirty="0"/>
          </a:p>
          <a:p>
            <a:r>
              <a:rPr lang="en-US" dirty="0"/>
              <a:t>Bad Choice: Weighted Sum Performance</a:t>
            </a:r>
          </a:p>
          <a:p>
            <a:pPr lvl="1"/>
            <a:r>
              <a:rPr lang="en-US" dirty="0" smtClean="0"/>
              <a:t>Generally NP-hard</a:t>
            </a:r>
            <a:r>
              <a:rPr lang="en-US" dirty="0"/>
              <a:t>: Exponential complexity (in #users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Should be avoided – Sometimes needed (virtual queuing techniques)</a:t>
            </a:r>
            <a:endParaRPr lang="en-US" dirty="0"/>
          </a:p>
          <a:p>
            <a:endParaRPr lang="en-US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7403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7354" y="136499"/>
            <a:ext cx="10225136" cy="682367"/>
          </a:xfrm>
        </p:spPr>
        <p:txBody>
          <a:bodyPr/>
          <a:lstStyle/>
          <a:p>
            <a:r>
              <a:rPr lang="en-US" dirty="0"/>
              <a:t>Summary: Complexity of Resource Allocation Problems </a:t>
            </a:r>
            <a:r>
              <a:rPr lang="en-US" dirty="0" smtClean="0"/>
              <a:t>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Complexity Analysis for Any Dynamic Cooperation Clusters</a:t>
            </a:r>
          </a:p>
          <a:p>
            <a:pPr lvl="1"/>
            <a:r>
              <a:rPr lang="en-US" dirty="0" smtClean="0"/>
              <a:t>Same optimization algorithms!</a:t>
            </a:r>
          </a:p>
          <a:p>
            <a:pPr lvl="1"/>
            <a:r>
              <a:rPr lang="en-US" dirty="0" smtClean="0"/>
              <a:t>Extra characteristics can sometime simplify</a:t>
            </a:r>
          </a:p>
          <a:p>
            <a:pPr lvl="1"/>
            <a:r>
              <a:rPr lang="en-US" dirty="0" smtClean="0"/>
              <a:t>Multi-antenna transmission: More complex, higher performance</a:t>
            </a:r>
            <a:endParaRPr lang="en-US" dirty="0"/>
          </a:p>
        </p:txBody>
      </p:sp>
      <p:pic>
        <p:nvPicPr>
          <p:cNvPr id="7" name="Picture 2" descr="C:\Users\emilbjo\Documents\Presentationer\2012-10 Supelec\example_ideal_joint_transmis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" y="3191317"/>
            <a:ext cx="3417241" cy="303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emilbjo\Documents\Presentationer\2012-10 Supelec\example_coordinated_beamform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706" y="3482825"/>
            <a:ext cx="3240360" cy="274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milbjo\Documents\Presentationer\2012-10 Supelec\example_cognitive_radi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082" y="3505977"/>
            <a:ext cx="3363246" cy="272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694902" y="6372125"/>
            <a:ext cx="2203611" cy="65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Ideal Joint Transmission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2" name="Content Placeholder 9"/>
          <p:cNvSpPr txBox="1">
            <a:spLocks/>
          </p:cNvSpPr>
          <p:nvPr/>
        </p:nvSpPr>
        <p:spPr bwMode="auto">
          <a:xfrm>
            <a:off x="4085766" y="6372125"/>
            <a:ext cx="2203611" cy="61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Coordinated Beamforming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13" name="Content Placeholder 9"/>
          <p:cNvSpPr txBox="1">
            <a:spLocks/>
          </p:cNvSpPr>
          <p:nvPr/>
        </p:nvSpPr>
        <p:spPr bwMode="auto">
          <a:xfrm>
            <a:off x="7618742" y="6372126"/>
            <a:ext cx="2203611" cy="61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Underlay Cognitive Radio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34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43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smtClean="0">
                <a:solidFill>
                  <a:schemeClr val="tx1"/>
                </a:solidFill>
              </a:rPr>
              <a:t>Structural Insights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8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44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Parametrization of Optimal Beamforming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90465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 dirty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sv-SE" i="1" dirty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sv-SE" i="1" dirty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Complex </a:t>
                </a:r>
                <a:r>
                  <a:rPr lang="en-US" dirty="0"/>
                  <a:t>Optimization Variables</a:t>
                </a:r>
                <a:r>
                  <a:rPr lang="en-US" dirty="0" smtClean="0"/>
                  <a:t>: </a:t>
                </a:r>
                <a:r>
                  <a:rPr lang="en-US" sz="2000" dirty="0"/>
                  <a:t>Beamforming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sz="2000" b="1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sv-SE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sz="20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sv-SE" sz="2000" b="1">
                            <a:latin typeface="Cambria Math"/>
                          </a:rPr>
                          <m:t>v</m:t>
                        </m:r>
                      </m:e>
                      <m:sub>
                        <m:sSub>
                          <m:sSubPr>
                            <m:ctrlPr>
                              <a:rPr lang="sv-SE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sv-SE" sz="2000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sv-SE" sz="20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dirty="0" smtClean="0"/>
                  <a:t>Can </a:t>
                </a:r>
                <a:r>
                  <a:rPr lang="en-US" dirty="0"/>
                  <a:t>be </a:t>
                </a:r>
                <a:r>
                  <a:rPr lang="en-US" dirty="0" smtClean="0"/>
                  <a:t>reduced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sv-SE" i="1" dirty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sv-SE" i="1" dirty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+</m:t>
                    </m:r>
                    <m:r>
                      <a:rPr lang="en-US" i="1" dirty="0">
                        <a:latin typeface="Cambria Math"/>
                      </a:rPr>
                      <m:t>𝐿</m:t>
                    </m:r>
                    <m:r>
                      <a:rPr lang="en-US" i="1" dirty="0">
                        <a:latin typeface="Cambria Math"/>
                      </a:rPr>
                      <m:t>–2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positive parameters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Any Resource Allocation Problem Solved by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spcAft>
                    <a:spcPts val="1800"/>
                  </a:spcAft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Priority of User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Impact of </a:t>
                </a:r>
                <a:r>
                  <a:rPr lang="en-US" dirty="0" smtClean="0"/>
                  <a:t>Constraint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sv-SE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65386" y="1259557"/>
                <a:ext cx="9489439" cy="5904656"/>
              </a:xfrm>
              <a:blipFill rotWithShape="1">
                <a:blip r:embed="rId2"/>
                <a:stretch>
                  <a:fillRect l="-1798" t="-93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/>
          <p:cNvSpPr/>
          <p:nvPr/>
        </p:nvSpPr>
        <p:spPr bwMode="auto">
          <a:xfrm>
            <a:off x="4625826" y="6372125"/>
            <a:ext cx="284612" cy="648072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4921838" y="6509574"/>
            <a:ext cx="53892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Lagrange multipliers of “Easy” problem</a:t>
            </a:r>
            <a:endParaRPr lang="en-US" sz="2000" kern="0" baseline="0" dirty="0" smtClean="0">
              <a:latin typeface="+mn-lt"/>
            </a:endParaRPr>
          </a:p>
        </p:txBody>
      </p:sp>
      <p:pic>
        <p:nvPicPr>
          <p:cNvPr id="1027" name="Picture 3" descr="C:\Users\emilbjo\Documents\NOW-book\Tutorial\PIMRC 2013\Section 1-3 Slides\optimal-beamforming-n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50" y="2823228"/>
            <a:ext cx="8568951" cy="340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13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45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Parametrization of Optimal </a:t>
            </a:r>
            <a:r>
              <a:rPr lang="en-US" dirty="0" smtClean="0"/>
              <a:t>Beamforming (2)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937104" cy="5327004"/>
          </a:xfrm>
        </p:spPr>
        <p:txBody>
          <a:bodyPr/>
          <a:lstStyle/>
          <a:p>
            <a:r>
              <a:rPr lang="en-US" dirty="0" smtClean="0"/>
              <a:t>Geometric Interpretation:</a:t>
            </a:r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/>
            <a:endParaRPr lang="sv-SE" dirty="0"/>
          </a:p>
          <a:p>
            <a:pPr lvl="1">
              <a:spcBef>
                <a:spcPts val="0"/>
              </a:spcBef>
            </a:pPr>
            <a:endParaRPr lang="sv-SE" dirty="0" smtClean="0"/>
          </a:p>
          <a:p>
            <a:pPr lvl="1">
              <a:spcBef>
                <a:spcPts val="0"/>
              </a:spcBef>
            </a:pPr>
            <a:endParaRPr lang="sv-SE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Heuristic Parameter Selection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Known </a:t>
            </a:r>
            <a:r>
              <a:rPr lang="en-US" dirty="0"/>
              <a:t>to </a:t>
            </a:r>
            <a:r>
              <a:rPr lang="en-US" dirty="0" smtClean="0"/>
              <a:t>work </a:t>
            </a:r>
            <a:r>
              <a:rPr lang="en-US" dirty="0"/>
              <a:t>r</a:t>
            </a:r>
            <a:r>
              <a:rPr lang="en-US" dirty="0" smtClean="0"/>
              <a:t>emarkably </a:t>
            </a:r>
            <a:r>
              <a:rPr lang="en-US" dirty="0"/>
              <a:t>w</a:t>
            </a:r>
            <a:r>
              <a:rPr lang="en-US" dirty="0" smtClean="0"/>
              <a:t>ell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Many Examples (since 1995): Transmit </a:t>
            </a:r>
            <a:r>
              <a:rPr lang="en-US" dirty="0" smtClean="0"/>
              <a:t>Wiener </a:t>
            </a:r>
            <a:r>
              <a:rPr lang="en-US" dirty="0"/>
              <a:t>filter, Regularized Zero-forcing, Signal-to-leakage beamforming, </a:t>
            </a:r>
            <a:r>
              <a:rPr lang="en-US" dirty="0" smtClean="0"/>
              <a:t>Virtual SINR beamforming</a:t>
            </a:r>
            <a:r>
              <a:rPr lang="en-US" dirty="0"/>
              <a:t>, etc. </a:t>
            </a:r>
          </a:p>
          <a:p>
            <a:pPr lvl="1">
              <a:spcBef>
                <a:spcPts val="0"/>
              </a:spcBef>
            </a:pPr>
            <a:endParaRPr lang="sv-SE" dirty="0"/>
          </a:p>
          <a:p>
            <a:pPr lvl="1">
              <a:spcBef>
                <a:spcPts val="0"/>
              </a:spcBef>
            </a:pPr>
            <a:endParaRPr lang="sv-SE" dirty="0"/>
          </a:p>
        </p:txBody>
      </p:sp>
      <p:pic>
        <p:nvPicPr>
          <p:cNvPr id="7" name="Picture 2" descr="C:\Users\emilbjo\Documents\Presentationer\2012-10 Supelec\beamforming-geometricall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" y="1759569"/>
            <a:ext cx="5230813" cy="310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>
            <a:off x="345246" y="6586561"/>
            <a:ext cx="10072758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21370" y="6588149"/>
            <a:ext cx="10153129" cy="612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kern="0" dirty="0" smtClean="0"/>
              <a:t>E. </a:t>
            </a:r>
            <a:r>
              <a:rPr lang="en-US" sz="1600" kern="0" dirty="0"/>
              <a:t>Björnson, </a:t>
            </a:r>
            <a:r>
              <a:rPr lang="en-US" sz="1600" kern="0" dirty="0" smtClean="0"/>
              <a:t>M. </a:t>
            </a:r>
            <a:r>
              <a:rPr lang="en-US" sz="1600" kern="0" dirty="0"/>
              <a:t>Bengtsson, </a:t>
            </a:r>
            <a:r>
              <a:rPr lang="en-US" sz="1600" kern="0" dirty="0" smtClean="0"/>
              <a:t>B. </a:t>
            </a:r>
            <a:r>
              <a:rPr lang="en-US" sz="1600" kern="0" dirty="0"/>
              <a:t>Ottersten, “Pareto Characterization of the </a:t>
            </a:r>
            <a:r>
              <a:rPr lang="en-US" sz="1600" kern="0" dirty="0" err="1"/>
              <a:t>Multicell</a:t>
            </a:r>
            <a:r>
              <a:rPr lang="en-US" sz="1600" kern="0" dirty="0"/>
              <a:t> MIMO Performance Region With Simple Receivers,” IEEE </a:t>
            </a:r>
            <a:r>
              <a:rPr lang="en-US" sz="1600" kern="0" dirty="0" smtClean="0"/>
              <a:t>Trans. </a:t>
            </a:r>
            <a:r>
              <a:rPr lang="en-US" sz="1600" kern="0" dirty="0"/>
              <a:t>on Signal Processing, </a:t>
            </a:r>
            <a:r>
              <a:rPr lang="en-US" sz="1600" kern="0" dirty="0" smtClean="0"/>
              <a:t>2012</a:t>
            </a:r>
            <a:r>
              <a:rPr lang="en-US" sz="1600" kern="0" dirty="0"/>
              <a:t>.</a:t>
            </a:r>
            <a:endParaRPr lang="en-US" sz="1600" kern="0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6210002" y="1289842"/>
            <a:ext cx="4320480" cy="2562004"/>
            <a:chOff x="7477343" y="2264647"/>
            <a:chExt cx="6048672" cy="1956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/>
                <p:cNvSpPr txBox="1">
                  <a:spLocks/>
                </p:cNvSpPr>
                <p:nvPr/>
              </p:nvSpPr>
              <p:spPr bwMode="auto">
                <a:xfrm>
                  <a:off x="7477343" y="2407523"/>
                  <a:ext cx="6048672" cy="18134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04788" marR="0" lvl="0" indent="-204788" algn="ctr" defTabSz="1042988" rtl="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Tx/>
                    <a:tabLst/>
                    <a:defRPr/>
                  </a:pPr>
                  <a:r>
                    <a:rPr lang="en-US" sz="2000" b="1" kern="0" dirty="0" smtClean="0">
                      <a:latin typeface="+mn-lt"/>
                    </a:rPr>
                    <a:t>Tradeoff</a:t>
                  </a:r>
                  <a:endParaRPr kumimoji="0" lang="en-US" sz="2200" b="1" i="0" u="none" strike="noStrike" kern="0" cap="none" spc="0" normalizeH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  <a:p>
                  <a:pPr marL="504825" lvl="1" indent="-209550" defTabSz="1042988">
                    <a:spcBef>
                      <a:spcPct val="20000"/>
                    </a:spcBef>
                    <a:buFont typeface="Verdana" pitchFamily="34" charset="0"/>
                    <a:buChar char="-"/>
                    <a:tabLst>
                      <a:tab pos="5741988" algn="l"/>
                    </a:tabLst>
                  </a:pPr>
                  <a:r>
                    <a:rPr lang="en-US" sz="2000" kern="0" dirty="0" smtClean="0">
                      <a:solidFill>
                        <a:srgbClr val="000000"/>
                      </a:solidFill>
                      <a:latin typeface="Verdana"/>
                    </a:rPr>
                    <a:t>Maximize signal vs. </a:t>
                  </a:r>
                  <a:br>
                    <a:rPr lang="en-US" sz="2000" kern="0" dirty="0" smtClean="0">
                      <a:solidFill>
                        <a:srgbClr val="000000"/>
                      </a:solidFill>
                      <a:latin typeface="Verdana"/>
                    </a:rPr>
                  </a:br>
                  <a:r>
                    <a:rPr lang="en-US" sz="2000" kern="0" dirty="0" smtClean="0">
                      <a:solidFill>
                        <a:srgbClr val="000000"/>
                      </a:solidFill>
                      <a:latin typeface="Verdana"/>
                    </a:rPr>
                    <a:t>minimize interference</a:t>
                  </a:r>
                </a:p>
                <a:p>
                  <a:pPr marL="504825" lvl="1" indent="-209550" defTabSz="1042988">
                    <a:spcBef>
                      <a:spcPct val="20000"/>
                    </a:spcBef>
                    <a:buFont typeface="Verdana" pitchFamily="34" charset="0"/>
                    <a:buChar char="-"/>
                    <a:tabLst>
                      <a:tab pos="5741988" algn="l"/>
                    </a:tabLst>
                  </a:pPr>
                  <a:r>
                    <a:rPr lang="en-US" sz="2000" kern="0" dirty="0" smtClean="0">
                      <a:solidFill>
                        <a:srgbClr val="000000"/>
                      </a:solidFill>
                      <a:latin typeface="Verdana"/>
                    </a:rPr>
                    <a:t>Selfishness vs. altruism </a:t>
                  </a:r>
                </a:p>
                <a:p>
                  <a:pPr marL="504825" lvl="1" indent="-209550" defTabSz="1042988">
                    <a:spcBef>
                      <a:spcPct val="20000"/>
                    </a:spcBef>
                    <a:buFont typeface="Verdana" pitchFamily="34" charset="0"/>
                    <a:buChar char="-"/>
                    <a:tabLst>
                      <a:tab pos="5741988" algn="l"/>
                    </a:tabLst>
                  </a:pPr>
                  <a:r>
                    <a:rPr lang="en-US" sz="2000" kern="0" dirty="0" smtClean="0">
                      <a:solidFill>
                        <a:srgbClr val="000000"/>
                      </a:solidFill>
                      <a:latin typeface="Verdana"/>
                    </a:rPr>
                    <a:t>Hard </a:t>
                  </a:r>
                  <a:r>
                    <a:rPr lang="en-US" sz="2000" kern="0" dirty="0">
                      <a:solidFill>
                        <a:srgbClr val="000000"/>
                      </a:solidFill>
                      <a:latin typeface="Verdana"/>
                    </a:rPr>
                    <a:t>to find optimal </a:t>
                  </a:r>
                  <a:r>
                    <a:rPr lang="en-US" sz="2000" kern="0" dirty="0" smtClean="0">
                      <a:solidFill>
                        <a:srgbClr val="000000"/>
                      </a:solidFill>
                      <a:latin typeface="Verdana"/>
                    </a:rPr>
                    <a:t>tradeoff</a:t>
                  </a:r>
                </a:p>
                <a:p>
                  <a:pPr marL="504825" lvl="1" indent="-209550" defTabSz="1042988">
                    <a:spcBef>
                      <a:spcPct val="20000"/>
                    </a:spcBef>
                    <a:buFont typeface="Verdana" pitchFamily="34" charset="0"/>
                    <a:buChar char="-"/>
                    <a:tabLst>
                      <a:tab pos="5741988" algn="l"/>
                    </a:tabLs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sv-SE" sz="2000" i="1" dirty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sv-SE" sz="2000" i="1" dirty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sv-SE" sz="2000" i="1" dirty="0">
                          <a:latin typeface="Cambria Math"/>
                        </a:rPr>
                        <m:t>=</m:t>
                      </m:r>
                      <m:r>
                        <a:rPr lang="en-US" sz="2000" i="1" dirty="0">
                          <a:latin typeface="Cambria Math"/>
                        </a:rPr>
                        <m:t>2</m:t>
                      </m:r>
                      <m:r>
                        <a:rPr lang="sv-SE" sz="2000" b="0" i="0" dirty="0" smtClean="0">
                          <a:latin typeface="Cambria Math"/>
                        </a:rPr>
                        <m:t>:</m:t>
                      </m:r>
                    </m:oMath>
                  </a14:m>
                  <a:r>
                    <a:rPr lang="en-US" sz="2000" dirty="0" smtClean="0"/>
                    <a:t> </a:t>
                  </a:r>
                  <a:r>
                    <a:rPr lang="en-US" sz="2000" kern="0" dirty="0" smtClean="0">
                      <a:solidFill>
                        <a:srgbClr val="000000"/>
                      </a:solidFill>
                      <a:latin typeface="Verdana"/>
                    </a:rPr>
                    <a:t>Simple special case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3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77343" y="2407523"/>
                  <a:ext cx="6048672" cy="181341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1282" r="-141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ounded Rectangle 13"/>
            <p:cNvSpPr/>
            <p:nvPr/>
          </p:nvSpPr>
          <p:spPr bwMode="auto">
            <a:xfrm>
              <a:off x="7578154" y="2264647"/>
              <a:ext cx="5947861" cy="1956292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04788" lvl="0" indent="-204788" algn="ctr" defTabSz="1042988">
                <a:spcBef>
                  <a:spcPct val="20000"/>
                </a:spcBef>
                <a:buClr>
                  <a:srgbClr val="808080"/>
                </a:buClr>
                <a:defRPr/>
              </a:pPr>
              <a:endParaRPr lang="en-US" sz="2000" kern="0" dirty="0" smtClean="0">
                <a:solidFill>
                  <a:srgbClr val="000000"/>
                </a:solidFill>
                <a:latin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21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46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Section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3800" b="1" dirty="0">
                <a:solidFill>
                  <a:schemeClr val="tx1"/>
                </a:solidFill>
              </a:rPr>
              <a:t>Extensions to Practical Conditions</a:t>
            </a:r>
          </a:p>
        </p:txBody>
      </p:sp>
    </p:spTree>
    <p:extLst>
      <p:ext uri="{BB962C8B-B14F-4D97-AF65-F5344CB8AC3E}">
        <p14:creationId xmlns:p14="http://schemas.microsoft.com/office/powerpoint/2010/main" val="30458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to Channel Uncertainty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904656"/>
          </a:xfrm>
        </p:spPr>
        <p:txBody>
          <a:bodyPr/>
          <a:lstStyle/>
          <a:p>
            <a:r>
              <a:rPr lang="en-US" dirty="0"/>
              <a:t>Practical Systems Operate under Uncertainty</a:t>
            </a:r>
          </a:p>
          <a:p>
            <a:pPr lvl="1"/>
            <a:r>
              <a:rPr lang="en-US" dirty="0"/>
              <a:t>Due to </a:t>
            </a:r>
            <a:r>
              <a:rPr lang="en-US" dirty="0" smtClean="0"/>
              <a:t>estimation</a:t>
            </a:r>
            <a:r>
              <a:rPr lang="en-US" dirty="0"/>
              <a:t>, </a:t>
            </a:r>
            <a:r>
              <a:rPr lang="en-US" dirty="0" smtClean="0"/>
              <a:t>feedback</a:t>
            </a:r>
            <a:r>
              <a:rPr lang="en-US" dirty="0"/>
              <a:t>, </a:t>
            </a:r>
            <a:r>
              <a:rPr lang="en-US" dirty="0" smtClean="0"/>
              <a:t>delays</a:t>
            </a:r>
            <a:r>
              <a:rPr lang="en-US" dirty="0"/>
              <a:t>, etc.</a:t>
            </a:r>
          </a:p>
          <a:p>
            <a:pPr lvl="1"/>
            <a:endParaRPr lang="en-US" dirty="0"/>
          </a:p>
          <a:p>
            <a:r>
              <a:rPr lang="en-US" dirty="0"/>
              <a:t>Robustness to Uncertainty</a:t>
            </a:r>
          </a:p>
          <a:p>
            <a:pPr lvl="1"/>
            <a:r>
              <a:rPr lang="en-US" dirty="0"/>
              <a:t>Maximize </a:t>
            </a:r>
            <a:r>
              <a:rPr lang="en-US" dirty="0" smtClean="0"/>
              <a:t>worst-case performance</a:t>
            </a:r>
            <a:endParaRPr lang="en-US" dirty="0"/>
          </a:p>
          <a:p>
            <a:pPr lvl="1"/>
            <a:r>
              <a:rPr lang="en-US" dirty="0"/>
              <a:t>Cannot be </a:t>
            </a:r>
            <a:r>
              <a:rPr lang="en-US" dirty="0" smtClean="0"/>
              <a:t>robust </a:t>
            </a:r>
            <a:r>
              <a:rPr lang="en-US" dirty="0"/>
              <a:t>to </a:t>
            </a:r>
            <a:r>
              <a:rPr lang="en-US" dirty="0" smtClean="0"/>
              <a:t>any error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Ellipsoidal Uncertainty Sets</a:t>
            </a:r>
          </a:p>
          <a:p>
            <a:pPr lvl="1"/>
            <a:r>
              <a:rPr lang="en-US" dirty="0"/>
              <a:t>Easily </a:t>
            </a:r>
            <a:r>
              <a:rPr lang="en-US" dirty="0" smtClean="0"/>
              <a:t>incorporated </a:t>
            </a:r>
            <a:r>
              <a:rPr lang="en-US" dirty="0"/>
              <a:t>in </a:t>
            </a:r>
            <a:r>
              <a:rPr lang="en-US" dirty="0" smtClean="0"/>
              <a:t>system model</a:t>
            </a:r>
            <a:endParaRPr lang="en-US" dirty="0"/>
          </a:p>
          <a:p>
            <a:pPr lvl="1"/>
            <a:r>
              <a:rPr lang="en-US" dirty="0"/>
              <a:t>Same </a:t>
            </a:r>
            <a:r>
              <a:rPr lang="en-US" dirty="0" smtClean="0"/>
              <a:t>classifications </a:t>
            </a:r>
            <a:r>
              <a:rPr lang="en-US" dirty="0"/>
              <a:t>– More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/>
              <a:t>Definition:</a:t>
            </a:r>
          </a:p>
        </p:txBody>
      </p:sp>
      <p:pic>
        <p:nvPicPr>
          <p:cNvPr id="12" name="Picture 5" descr="C:\Users\emilbjo\Documents\Presentationer\2012-10 Supelec\uncertainty-sets-ellipsoi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85" y="3275781"/>
            <a:ext cx="3288689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emilbjo\Documents\Presentationer\2012-10 Supelec\uncertainty-se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86" y="5292005"/>
            <a:ext cx="6532562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65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Resource Allocation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Information and Functionality is Distributed</a:t>
            </a:r>
          </a:p>
          <a:p>
            <a:pPr lvl="1"/>
            <a:r>
              <a:rPr lang="en-US" dirty="0"/>
              <a:t>Local </a:t>
            </a:r>
            <a:r>
              <a:rPr lang="en-US" dirty="0" smtClean="0"/>
              <a:t>channel </a:t>
            </a:r>
            <a:r>
              <a:rPr lang="en-US" dirty="0"/>
              <a:t>Knowledge and </a:t>
            </a:r>
            <a:r>
              <a:rPr lang="en-US" dirty="0" smtClean="0"/>
              <a:t>computational resources</a:t>
            </a:r>
            <a:endParaRPr lang="en-US" dirty="0"/>
          </a:p>
          <a:p>
            <a:pPr lvl="1"/>
            <a:r>
              <a:rPr lang="en-US" dirty="0"/>
              <a:t>Only </a:t>
            </a:r>
            <a:r>
              <a:rPr lang="en-US" dirty="0" smtClean="0"/>
              <a:t>limited </a:t>
            </a:r>
            <a:r>
              <a:rPr lang="en-US" dirty="0"/>
              <a:t>b</a:t>
            </a:r>
            <a:r>
              <a:rPr lang="en-US" dirty="0" smtClean="0"/>
              <a:t>ackhaul </a:t>
            </a:r>
            <a:r>
              <a:rPr lang="en-US" dirty="0"/>
              <a:t>for </a:t>
            </a:r>
            <a:r>
              <a:rPr lang="en-US" dirty="0" smtClean="0"/>
              <a:t>coordination</a:t>
            </a:r>
          </a:p>
          <a:p>
            <a:pPr lvl="1"/>
            <a:endParaRPr lang="en-US" dirty="0"/>
          </a:p>
          <a:p>
            <a:pPr marL="295275" lvl="1" indent="0">
              <a:buNone/>
            </a:pPr>
            <a:endParaRPr lang="en-US" dirty="0"/>
          </a:p>
          <a:p>
            <a:r>
              <a:rPr lang="en-US" dirty="0"/>
              <a:t>Distributed Approach</a:t>
            </a:r>
          </a:p>
          <a:p>
            <a:pPr lvl="1"/>
            <a:r>
              <a:rPr lang="en-US" dirty="0"/>
              <a:t>Decompose </a:t>
            </a:r>
            <a:r>
              <a:rPr lang="en-US" dirty="0" smtClean="0"/>
              <a:t>optimization</a:t>
            </a:r>
            <a:endParaRPr lang="en-US" dirty="0"/>
          </a:p>
          <a:p>
            <a:pPr lvl="1"/>
            <a:r>
              <a:rPr lang="en-US" dirty="0"/>
              <a:t>Exchange </a:t>
            </a:r>
            <a:r>
              <a:rPr lang="en-US" dirty="0" smtClean="0"/>
              <a:t>control signals</a:t>
            </a:r>
            <a:endParaRPr lang="en-US" dirty="0"/>
          </a:p>
          <a:p>
            <a:pPr lvl="1"/>
            <a:r>
              <a:rPr lang="en-US" dirty="0"/>
              <a:t>Iterate </a:t>
            </a:r>
            <a:r>
              <a:rPr lang="en-US" dirty="0" err="1" smtClean="0"/>
              <a:t>subproblems</a:t>
            </a: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 smtClean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r>
              <a:rPr lang="en-US" dirty="0"/>
              <a:t>Convergence to Optimal Solution?</a:t>
            </a:r>
          </a:p>
          <a:p>
            <a:pPr lvl="1"/>
            <a:r>
              <a:rPr lang="en-US" dirty="0"/>
              <a:t>At </a:t>
            </a:r>
            <a:r>
              <a:rPr lang="en-US" dirty="0" smtClean="0"/>
              <a:t>least </a:t>
            </a:r>
            <a:r>
              <a:rPr lang="en-US" dirty="0"/>
              <a:t>for </a:t>
            </a:r>
            <a:r>
              <a:rPr lang="en-US" dirty="0" smtClean="0"/>
              <a:t>convex problems</a:t>
            </a:r>
            <a:endParaRPr lang="en-US" dirty="0"/>
          </a:p>
          <a:p>
            <a:endParaRPr lang="sv-SE" dirty="0"/>
          </a:p>
        </p:txBody>
      </p:sp>
      <p:pic>
        <p:nvPicPr>
          <p:cNvPr id="7" name="Picture 2" descr="C:\Users\emilbjo\Documents\Presentationer\2012-10 Supelec\distributed-optimiz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10" y="2483693"/>
            <a:ext cx="600640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30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49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Adapting to Transceiver Hardware Impairments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Physical Hardware is Non-Ideal</a:t>
            </a:r>
          </a:p>
          <a:p>
            <a:pPr lvl="1"/>
            <a:r>
              <a:rPr lang="en-US" dirty="0"/>
              <a:t>Phase </a:t>
            </a:r>
            <a:r>
              <a:rPr lang="en-US" dirty="0" smtClean="0"/>
              <a:t>noise</a:t>
            </a:r>
            <a:r>
              <a:rPr lang="en-US" dirty="0"/>
              <a:t>, IQ-imbalance, </a:t>
            </a:r>
            <a:r>
              <a:rPr lang="en-US" dirty="0" smtClean="0"/>
              <a:t>non-</a:t>
            </a:r>
            <a:r>
              <a:rPr lang="en-US" dirty="0" err="1" smtClean="0"/>
              <a:t>linearities</a:t>
            </a:r>
            <a:r>
              <a:rPr lang="en-US" dirty="0"/>
              <a:t>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Reduced calibration/compensation: Residual distortion remains!</a:t>
            </a:r>
            <a:endParaRPr lang="en-US" dirty="0"/>
          </a:p>
          <a:p>
            <a:pPr lvl="1"/>
            <a:r>
              <a:rPr lang="en-US" dirty="0" smtClean="0"/>
              <a:t>Non-negligible performance degradation </a:t>
            </a:r>
            <a:r>
              <a:rPr lang="en-US" dirty="0"/>
              <a:t>at </a:t>
            </a:r>
            <a:r>
              <a:rPr lang="en-US" dirty="0" smtClean="0"/>
              <a:t>high SNRs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Model of </a:t>
            </a:r>
            <a:r>
              <a:rPr lang="en-US" dirty="0" smtClean="0"/>
              <a:t>Residual Transmitter </a:t>
            </a:r>
            <a:r>
              <a:rPr lang="en-US" dirty="0"/>
              <a:t>Distortion:</a:t>
            </a:r>
          </a:p>
          <a:p>
            <a:pPr lvl="1"/>
            <a:r>
              <a:rPr lang="en-US" dirty="0"/>
              <a:t>Additive </a:t>
            </a:r>
            <a:r>
              <a:rPr lang="en-US" dirty="0" smtClean="0"/>
              <a:t>noise</a:t>
            </a:r>
            <a:endParaRPr lang="en-US" dirty="0"/>
          </a:p>
          <a:p>
            <a:pPr lvl="1"/>
            <a:r>
              <a:rPr lang="en-US" dirty="0"/>
              <a:t>Variance </a:t>
            </a:r>
            <a:r>
              <a:rPr lang="en-US" dirty="0" smtClean="0"/>
              <a:t>scales </a:t>
            </a:r>
            <a:r>
              <a:rPr lang="en-US" dirty="0"/>
              <a:t>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signal power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Same Classifications Hold under this Model</a:t>
            </a:r>
          </a:p>
          <a:p>
            <a:pPr lvl="1"/>
            <a:r>
              <a:rPr lang="en-US" dirty="0"/>
              <a:t>Enables </a:t>
            </a:r>
            <a:r>
              <a:rPr lang="en-US" dirty="0" smtClean="0"/>
              <a:t>adaptation</a:t>
            </a:r>
            <a:r>
              <a:rPr lang="en-US" dirty="0"/>
              <a:t>: Much larger tolerance for impairments</a:t>
            </a:r>
          </a:p>
          <a:p>
            <a:endParaRPr lang="sv-SE" dirty="0"/>
          </a:p>
        </p:txBody>
      </p:sp>
      <p:pic>
        <p:nvPicPr>
          <p:cNvPr id="7" name="Picture 3" descr="C:\Users\emilbjo\Documents\Presentationer\2012-10 Supelec\transceiver-impairmen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05" y="3635821"/>
            <a:ext cx="504322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</a:rPr>
              <a:t>Section</a:t>
            </a:r>
          </a:p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Introduction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4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50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>
                <a:solidFill>
                  <a:schemeClr val="tx1"/>
                </a:solidFill>
              </a:rPr>
              <a:t>Summary</a:t>
            </a:r>
            <a:endParaRPr lang="en-US" sz="3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84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51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865096" cy="5760640"/>
          </a:xfrm>
        </p:spPr>
        <p:txBody>
          <a:bodyPr/>
          <a:lstStyle/>
          <a:p>
            <a:r>
              <a:rPr lang="en-US" dirty="0" smtClean="0"/>
              <a:t>Multi-Cell Multi-Antenna Resource </a:t>
            </a:r>
            <a:r>
              <a:rPr lang="en-US" dirty="0"/>
              <a:t>Allocation</a:t>
            </a:r>
          </a:p>
          <a:p>
            <a:pPr lvl="1"/>
            <a:r>
              <a:rPr lang="en-US" dirty="0"/>
              <a:t>Divide </a:t>
            </a:r>
            <a:r>
              <a:rPr lang="en-US" dirty="0" smtClean="0"/>
              <a:t>power </a:t>
            </a:r>
            <a:r>
              <a:rPr lang="en-US" dirty="0"/>
              <a:t>between </a:t>
            </a:r>
            <a:r>
              <a:rPr lang="en-US" dirty="0" smtClean="0"/>
              <a:t>users </a:t>
            </a:r>
            <a:r>
              <a:rPr lang="en-US" dirty="0"/>
              <a:t>and </a:t>
            </a:r>
            <a:r>
              <a:rPr lang="en-US" dirty="0" smtClean="0"/>
              <a:t>spatial directions</a:t>
            </a:r>
            <a:endParaRPr lang="en-US" dirty="0"/>
          </a:p>
          <a:p>
            <a:pPr lvl="1"/>
            <a:r>
              <a:rPr lang="en-US" dirty="0"/>
              <a:t>Solve a </a:t>
            </a:r>
            <a:r>
              <a:rPr lang="en-US" dirty="0" smtClean="0"/>
              <a:t>multi-objective optimization problem</a:t>
            </a:r>
            <a:endParaRPr lang="en-US" dirty="0"/>
          </a:p>
          <a:p>
            <a:pPr lvl="1">
              <a:spcAft>
                <a:spcPts val="1800"/>
              </a:spcAft>
            </a:pPr>
            <a:r>
              <a:rPr lang="en-US" dirty="0"/>
              <a:t>Pareto </a:t>
            </a:r>
            <a:r>
              <a:rPr lang="en-US" dirty="0" smtClean="0"/>
              <a:t>boundary</a:t>
            </a:r>
            <a:r>
              <a:rPr lang="en-US" dirty="0"/>
              <a:t>: Set of efficient </a:t>
            </a:r>
            <a:r>
              <a:rPr lang="en-US" dirty="0" smtClean="0"/>
              <a:t>solutions</a:t>
            </a:r>
            <a:endParaRPr lang="en-US" dirty="0"/>
          </a:p>
          <a:p>
            <a:r>
              <a:rPr lang="en-US" dirty="0"/>
              <a:t>Subjective Utility Function</a:t>
            </a:r>
          </a:p>
          <a:p>
            <a:pPr lvl="1"/>
            <a:r>
              <a:rPr lang="en-US" dirty="0"/>
              <a:t>Selection has </a:t>
            </a:r>
            <a:r>
              <a:rPr lang="en-US" dirty="0" smtClean="0"/>
              <a:t>fundamental impact </a:t>
            </a:r>
            <a:r>
              <a:rPr lang="en-US" dirty="0"/>
              <a:t>on </a:t>
            </a:r>
            <a:r>
              <a:rPr lang="en-US" dirty="0" smtClean="0"/>
              <a:t>solvability</a:t>
            </a:r>
          </a:p>
          <a:p>
            <a:pPr lvl="1"/>
            <a:r>
              <a:rPr lang="en-US" dirty="0" smtClean="0"/>
              <a:t>Multi-antenna transmission: More possibilities – higher complexity</a:t>
            </a:r>
            <a:endParaRPr lang="en-US" dirty="0"/>
          </a:p>
          <a:p>
            <a:pPr lvl="1"/>
            <a:r>
              <a:rPr lang="en-US" dirty="0"/>
              <a:t>Pragmatic </a:t>
            </a:r>
            <a:r>
              <a:rPr lang="en-US" dirty="0" smtClean="0"/>
              <a:t>approach</a:t>
            </a:r>
            <a:r>
              <a:rPr lang="en-US" dirty="0"/>
              <a:t>: Select to enable efficient </a:t>
            </a:r>
            <a:r>
              <a:rPr lang="en-US" dirty="0" smtClean="0"/>
              <a:t>optimization</a:t>
            </a:r>
          </a:p>
          <a:p>
            <a:pPr lvl="1"/>
            <a:r>
              <a:rPr lang="en-US" dirty="0"/>
              <a:t>Polynomial </a:t>
            </a:r>
            <a:r>
              <a:rPr lang="en-US" dirty="0" smtClean="0"/>
              <a:t>complexity: </a:t>
            </a:r>
            <a:r>
              <a:rPr lang="en-US" dirty="0"/>
              <a:t>Weighted max-min </a:t>
            </a:r>
            <a:r>
              <a:rPr lang="en-US" dirty="0" smtClean="0"/>
              <a:t>fairness</a:t>
            </a:r>
          </a:p>
          <a:p>
            <a:pPr lvl="1">
              <a:spcAft>
                <a:spcPts val="1800"/>
              </a:spcAft>
            </a:pPr>
            <a:r>
              <a:rPr lang="en-US" dirty="0" smtClean="0"/>
              <a:t>Not </a:t>
            </a:r>
            <a:r>
              <a:rPr lang="en-US" dirty="0"/>
              <a:t>solvable in </a:t>
            </a:r>
            <a:r>
              <a:rPr lang="en-US" dirty="0" smtClean="0"/>
              <a:t>practice: Weighted sum performance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Parametrization of Optimal Beamforming</a:t>
            </a:r>
          </a:p>
          <a:p>
            <a:r>
              <a:rPr lang="en-US" dirty="0" smtClean="0"/>
              <a:t>Practical Extensions</a:t>
            </a:r>
          </a:p>
          <a:p>
            <a:pPr lvl="1"/>
            <a:r>
              <a:rPr lang="en-US" dirty="0"/>
              <a:t>Channel </a:t>
            </a:r>
            <a:r>
              <a:rPr lang="en-US" dirty="0" smtClean="0"/>
              <a:t>uncertainty</a:t>
            </a:r>
            <a:r>
              <a:rPr lang="en-US" dirty="0"/>
              <a:t>, </a:t>
            </a:r>
            <a:r>
              <a:rPr lang="en-US" dirty="0" smtClean="0"/>
              <a:t>Distributed optimization, Hardware impairments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1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52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Reference: Our </a:t>
            </a:r>
            <a:r>
              <a:rPr lang="en-US" dirty="0" smtClean="0"/>
              <a:t>Book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489439" cy="5976664"/>
          </a:xfrm>
        </p:spPr>
        <p:txBody>
          <a:bodyPr/>
          <a:lstStyle/>
          <a:p>
            <a:r>
              <a:rPr lang="en-US" dirty="0"/>
              <a:t>Thorough </a:t>
            </a:r>
            <a:r>
              <a:rPr lang="en-US" dirty="0" smtClean="0"/>
              <a:t>Resource Allocation Framework</a:t>
            </a:r>
            <a:endParaRPr lang="en-US" dirty="0"/>
          </a:p>
          <a:p>
            <a:pPr lvl="1"/>
            <a:r>
              <a:rPr lang="en-US" dirty="0"/>
              <a:t>More </a:t>
            </a:r>
            <a:r>
              <a:rPr lang="en-US" dirty="0" err="1" smtClean="0"/>
              <a:t>parametrizations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structural insights</a:t>
            </a:r>
          </a:p>
          <a:p>
            <a:pPr lvl="1"/>
            <a:r>
              <a:rPr lang="en-US" dirty="0"/>
              <a:t>Guidelines for </a:t>
            </a:r>
            <a:r>
              <a:rPr lang="en-US" dirty="0" smtClean="0"/>
              <a:t>scheduling </a:t>
            </a:r>
            <a:r>
              <a:rPr lang="en-US" dirty="0"/>
              <a:t>and </a:t>
            </a:r>
            <a:r>
              <a:rPr lang="en-US" dirty="0" smtClean="0"/>
              <a:t>forming clusters</a:t>
            </a:r>
            <a:endParaRPr lang="en-US" dirty="0"/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code distributed for algorithms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 smtClean="0"/>
              <a:t>Other </a:t>
            </a:r>
            <a:r>
              <a:rPr lang="en-US" dirty="0"/>
              <a:t>Convex Problems and Optimization </a:t>
            </a:r>
            <a:r>
              <a:rPr lang="en-US" dirty="0" smtClean="0"/>
              <a:t>Algorithms:</a:t>
            </a:r>
            <a:endParaRPr lang="en-US" dirty="0"/>
          </a:p>
          <a:p>
            <a:pPr marL="29527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295275" lvl="1" indent="0">
              <a:spcBef>
                <a:spcPts val="0"/>
              </a:spcBef>
              <a:buNone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 marL="295275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r>
              <a:rPr lang="en-US" dirty="0"/>
              <a:t>Further Extensions:</a:t>
            </a:r>
          </a:p>
          <a:p>
            <a:pPr lvl="1"/>
            <a:r>
              <a:rPr lang="en-US" dirty="0"/>
              <a:t>Multi-cast, Multi-carrier, Multi-antenna users, etc.</a:t>
            </a:r>
          </a:p>
          <a:p>
            <a:endParaRPr lang="sv-SE" dirty="0"/>
          </a:p>
        </p:txBody>
      </p:sp>
      <p:pic>
        <p:nvPicPr>
          <p:cNvPr id="8" name="Picture 2" descr="C:\Users\emilbjo\Documents\NOW-book\Tutorial\PIMRC 2013\Section 1-3 Slides\frontpa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274" y="107429"/>
            <a:ext cx="240114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8195853"/>
              </p:ext>
            </p:extLst>
          </p:nvPr>
        </p:nvGraphicFramePr>
        <p:xfrm>
          <a:off x="1097434" y="3995861"/>
          <a:ext cx="47525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5"/>
                <a:gridCol w="2088233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General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 Performance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NP</a:t>
                      </a:r>
                      <a:r>
                        <a:rPr lang="en-US" sz="1800" kern="0" dirty="0" smtClean="0">
                          <a:latin typeface="+mn-lt"/>
                        </a:rPr>
                        <a:t>-hard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</a:t>
                      </a:r>
                      <a:r>
                        <a:rPr lang="en-US" sz="1800" kern="0" dirty="0" smtClean="0">
                          <a:latin typeface="+mn-lt"/>
                        </a:rPr>
                        <a:t>-Min</a:t>
                      </a:r>
                      <a:r>
                        <a:rPr lang="en-US" sz="1800" kern="0" baseline="0" dirty="0" smtClean="0">
                          <a:latin typeface="+mn-lt"/>
                        </a:rPr>
                        <a:t> Fairness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Quasi</a:t>
                      </a:r>
                      <a:r>
                        <a:rPr lang="en-US" sz="1800" kern="0" dirty="0" smtClean="0">
                          <a:latin typeface="+mn-lt"/>
                        </a:rPr>
                        <a:t>-Convex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“Easy” Problem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438373"/>
              </p:ext>
            </p:extLst>
          </p:nvPr>
        </p:nvGraphicFramePr>
        <p:xfrm>
          <a:off x="1097434" y="3995861"/>
          <a:ext cx="876977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5"/>
                <a:gridCol w="2088233"/>
                <a:gridCol w="1878806"/>
                <a:gridCol w="2138437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General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Zero</a:t>
                      </a:r>
                      <a:r>
                        <a:rPr lang="en-US" baseline="0" dirty="0" smtClean="0"/>
                        <a:t> Forcing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Single Antenna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 Performance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NP</a:t>
                      </a:r>
                      <a:r>
                        <a:rPr lang="en-US" sz="1800" kern="0" dirty="0" smtClean="0">
                          <a:latin typeface="+mn-lt"/>
                        </a:rPr>
                        <a:t>-hard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NP</a:t>
                      </a:r>
                      <a:r>
                        <a:rPr lang="en-US" sz="1800" kern="0" dirty="0" smtClean="0">
                          <a:latin typeface="+mn-lt"/>
                        </a:rPr>
                        <a:t>-hard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</a:t>
                      </a:r>
                      <a:r>
                        <a:rPr lang="en-US" sz="1800" kern="0" dirty="0" smtClean="0">
                          <a:latin typeface="+mn-lt"/>
                        </a:rPr>
                        <a:t>-Min</a:t>
                      </a:r>
                      <a:r>
                        <a:rPr lang="en-US" sz="1800" kern="0" baseline="0" dirty="0" smtClean="0">
                          <a:latin typeface="+mn-lt"/>
                        </a:rPr>
                        <a:t> Fairness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Quasi</a:t>
                      </a:r>
                      <a:r>
                        <a:rPr lang="en-US" sz="1800" kern="0" dirty="0" smtClean="0">
                          <a:latin typeface="+mn-lt"/>
                        </a:rPr>
                        <a:t>-Convex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Quasi</a:t>
                      </a:r>
                      <a:r>
                        <a:rPr lang="en-US" sz="1800" kern="0" dirty="0" smtClean="0">
                          <a:latin typeface="+mn-lt"/>
                        </a:rPr>
                        <a:t>-Convex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Quasi</a:t>
                      </a:r>
                      <a:r>
                        <a:rPr lang="en-US" sz="1800" kern="0" dirty="0" smtClean="0">
                          <a:latin typeface="+mn-lt"/>
                        </a:rPr>
                        <a:t>-Convex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</a:t>
                      </a:r>
                      <a:r>
                        <a:rPr lang="en-US" baseline="0" dirty="0" smtClean="0"/>
                        <a:t>Easy” Problem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Linear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Proportional</a:t>
                      </a:r>
                      <a:r>
                        <a:rPr lang="en-US" baseline="0" dirty="0" smtClean="0"/>
                        <a:t> Fairness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NP</a:t>
                      </a:r>
                      <a:r>
                        <a:rPr lang="en-US" sz="1800" kern="0" dirty="0" smtClean="0">
                          <a:latin typeface="+mn-lt"/>
                        </a:rPr>
                        <a:t>-hard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Harmonic</a:t>
                      </a:r>
                      <a:r>
                        <a:rPr lang="en-US" baseline="0" dirty="0" smtClean="0"/>
                        <a:t> Mean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NP</a:t>
                      </a:r>
                      <a:r>
                        <a:rPr lang="en-US" sz="1800" kern="0" dirty="0" smtClean="0">
                          <a:latin typeface="+mn-lt"/>
                        </a:rPr>
                        <a:t>-hard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Convex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79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53</a:t>
            </a:fld>
            <a:endParaRPr lang="sv-SE" dirty="0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3733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>
                <a:solidFill>
                  <a:schemeClr val="tx1"/>
                </a:solidFill>
              </a:rPr>
              <a:t>Thank You for Listening!</a:t>
            </a:r>
          </a:p>
          <a:p>
            <a:pPr algn="ctr"/>
            <a:endParaRPr lang="en-US" sz="3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Questions?</a:t>
            </a:r>
          </a:p>
          <a:p>
            <a:pPr algn="ctr"/>
            <a:endParaRPr lang="en-US" sz="3800" b="1" dirty="0">
              <a:solidFill>
                <a:schemeClr val="tx1"/>
              </a:solidFill>
            </a:endParaRPr>
          </a:p>
          <a:p>
            <a:pPr algn="ctr"/>
            <a:endParaRPr lang="en-US" sz="38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All </a:t>
            </a:r>
            <a:r>
              <a:rPr lang="en-US" sz="2400" dirty="0" smtClean="0">
                <a:solidFill>
                  <a:schemeClr val="tx1"/>
                </a:solidFill>
              </a:rPr>
              <a:t>papers are available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http://flexible-radio.com/emil-bjornson</a:t>
            </a:r>
          </a:p>
        </p:txBody>
      </p:sp>
    </p:spTree>
    <p:extLst>
      <p:ext uri="{BB962C8B-B14F-4D97-AF65-F5344CB8AC3E}">
        <p14:creationId xmlns:p14="http://schemas.microsoft.com/office/powerpoint/2010/main" val="382877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6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Problem Formulation (vaguely):</a:t>
            </a:r>
          </a:p>
          <a:p>
            <a:pPr lvl="1"/>
            <a:r>
              <a:rPr lang="en-US" dirty="0"/>
              <a:t>Transfer </a:t>
            </a:r>
            <a:r>
              <a:rPr lang="en-US" dirty="0" smtClean="0"/>
              <a:t>information wirelessly </a:t>
            </a:r>
            <a:r>
              <a:rPr lang="en-US" dirty="0"/>
              <a:t>to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Divide radio resources among users (time, frequency, space)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dirty="0"/>
              <a:t>Downlink Coordinated Multi-Cell System</a:t>
            </a:r>
          </a:p>
          <a:p>
            <a:pPr lvl="1"/>
            <a:r>
              <a:rPr lang="en-US" dirty="0"/>
              <a:t>Many </a:t>
            </a:r>
            <a:r>
              <a:rPr lang="en-US" dirty="0" smtClean="0"/>
              <a:t>transmitting base stations </a:t>
            </a:r>
            <a:r>
              <a:rPr lang="en-US" dirty="0"/>
              <a:t>(BSs)</a:t>
            </a:r>
          </a:p>
          <a:p>
            <a:pPr lvl="1"/>
            <a:r>
              <a:rPr lang="en-US" dirty="0"/>
              <a:t>Many </a:t>
            </a:r>
            <a:r>
              <a:rPr lang="en-US" dirty="0" smtClean="0"/>
              <a:t>receiving users</a:t>
            </a:r>
          </a:p>
          <a:p>
            <a:pPr lvl="1"/>
            <a:endParaRPr lang="en-US" dirty="0"/>
          </a:p>
          <a:p>
            <a:r>
              <a:rPr lang="en-US" dirty="0" smtClean="0"/>
              <a:t>Sharing a Frequency Band</a:t>
            </a:r>
          </a:p>
          <a:p>
            <a:pPr lvl="1"/>
            <a:r>
              <a:rPr lang="en-US" dirty="0" smtClean="0"/>
              <a:t>All signals reach everyone!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Limiting Factor</a:t>
            </a:r>
          </a:p>
          <a:p>
            <a:pPr lvl="1"/>
            <a:r>
              <a:rPr lang="en-US" dirty="0" smtClean="0"/>
              <a:t>Inter-user interference</a:t>
            </a:r>
            <a:endParaRPr lang="en-US" dirty="0"/>
          </a:p>
        </p:txBody>
      </p:sp>
      <p:pic>
        <p:nvPicPr>
          <p:cNvPr id="6147" name="Picture 3" descr="C:\Users\emilbjo\Documents\NOW-book\Tutorial\PIMRC 2013\Section 1-3 Slides\example_multi-ce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90" y="2843733"/>
            <a:ext cx="5887707" cy="455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7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Multi-Antenna Single-Cell Transmission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10026427" cy="5592114"/>
          </a:xfrm>
        </p:spPr>
        <p:txBody>
          <a:bodyPr/>
          <a:lstStyle/>
          <a:p>
            <a:r>
              <a:rPr lang="en-US" dirty="0"/>
              <a:t>Traditional </a:t>
            </a:r>
            <a:r>
              <a:rPr lang="en-US" dirty="0" smtClean="0"/>
              <a:t>Ways </a:t>
            </a:r>
            <a:r>
              <a:rPr lang="en-US" dirty="0"/>
              <a:t>to </a:t>
            </a:r>
            <a:r>
              <a:rPr lang="en-US" dirty="0" smtClean="0"/>
              <a:t>Manage Interference</a:t>
            </a:r>
          </a:p>
          <a:p>
            <a:pPr lvl="1"/>
            <a:r>
              <a:rPr lang="en-US" dirty="0" smtClean="0"/>
              <a:t>Avoid</a:t>
            </a:r>
            <a:r>
              <a:rPr lang="en-US" dirty="0"/>
              <a:t> </a:t>
            </a:r>
            <a:r>
              <a:rPr lang="en-US" dirty="0" smtClean="0"/>
              <a:t>and suppress in time and frequency domain</a:t>
            </a:r>
          </a:p>
          <a:p>
            <a:pPr lvl="1"/>
            <a:r>
              <a:rPr lang="en-US" dirty="0"/>
              <a:t>Results in orthogonal </a:t>
            </a:r>
            <a:r>
              <a:rPr lang="en-US" dirty="0" smtClean="0"/>
              <a:t>single-cell access techniques: TDMA</a:t>
            </a:r>
            <a:r>
              <a:rPr lang="en-US" dirty="0"/>
              <a:t>, OFDMA, </a:t>
            </a:r>
            <a:r>
              <a:rPr lang="en-US" dirty="0" smtClean="0"/>
              <a:t>etc.</a:t>
            </a:r>
          </a:p>
          <a:p>
            <a:pPr lvl="1"/>
            <a:endParaRPr lang="en-US" dirty="0"/>
          </a:p>
          <a:p>
            <a:r>
              <a:rPr lang="en-US" dirty="0" smtClean="0"/>
              <a:t>Multi-Antenna Transmission</a:t>
            </a:r>
          </a:p>
          <a:p>
            <a:pPr lvl="1"/>
            <a:r>
              <a:rPr lang="en-US" dirty="0" smtClean="0"/>
              <a:t>Beamforming: Spatially directed signals</a:t>
            </a:r>
            <a:endParaRPr lang="sv-SE" dirty="0" smtClean="0"/>
          </a:p>
          <a:p>
            <a:pPr lvl="1"/>
            <a:r>
              <a:rPr lang="en-US" dirty="0" smtClean="0"/>
              <a:t>Adaptive control of interference</a:t>
            </a:r>
          </a:p>
          <a:p>
            <a:pPr lvl="1"/>
            <a:r>
              <a:rPr lang="en-US" dirty="0" smtClean="0"/>
              <a:t>Serve multiple users: Space-division multiple access (SDMA)</a:t>
            </a:r>
            <a:endParaRPr lang="sv-SE" dirty="0"/>
          </a:p>
        </p:txBody>
      </p:sp>
      <p:pic>
        <p:nvPicPr>
          <p:cNvPr id="7" name="Picture 2" descr="C:\Users\emilbjo\Documents\NOW-book\Tutorial\PIMRC 2013\Section 1-3 Slides\single_multi_antenna_transmi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06" y="4453007"/>
            <a:ext cx="7632848" cy="27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Brace 7"/>
          <p:cNvSpPr/>
          <p:nvPr/>
        </p:nvSpPr>
        <p:spPr bwMode="auto">
          <a:xfrm>
            <a:off x="7365550" y="2850299"/>
            <a:ext cx="284612" cy="1073553"/>
          </a:xfrm>
          <a:prstGeom prst="righ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9" name="Content Placeholder 9"/>
          <p:cNvSpPr txBox="1">
            <a:spLocks/>
          </p:cNvSpPr>
          <p:nvPr/>
        </p:nvSpPr>
        <p:spPr bwMode="auto">
          <a:xfrm>
            <a:off x="7578154" y="2843733"/>
            <a:ext cx="302433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-204788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lang="en-US" sz="2000" kern="0" dirty="0" smtClean="0">
                <a:latin typeface="+mn-lt"/>
              </a:rPr>
              <a:t>Main difference from classical resource allocation!</a:t>
            </a:r>
            <a:endParaRPr lang="en-US" sz="2000" kern="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637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8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From Single-Cell to Multi-Cell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65386" y="1259557"/>
            <a:ext cx="9937104" cy="5592114"/>
          </a:xfrm>
        </p:spPr>
        <p:txBody>
          <a:bodyPr/>
          <a:lstStyle/>
          <a:p>
            <a:r>
              <a:rPr lang="en-US" dirty="0" smtClean="0"/>
              <a:t>Naïve Multi-Cell Extension</a:t>
            </a:r>
          </a:p>
          <a:p>
            <a:pPr lvl="1"/>
            <a:r>
              <a:rPr lang="en-US" dirty="0" smtClean="0"/>
              <a:t>Divide BS into disjoint clusters</a:t>
            </a:r>
          </a:p>
          <a:p>
            <a:pPr lvl="1"/>
            <a:r>
              <a:rPr lang="en-US" dirty="0" smtClean="0"/>
              <a:t>SDMA within each cluster</a:t>
            </a:r>
          </a:p>
          <a:p>
            <a:pPr lvl="1"/>
            <a:r>
              <a:rPr lang="en-US" dirty="0" smtClean="0"/>
              <a:t>Avoid </a:t>
            </a:r>
            <a:r>
              <a:rPr lang="en-US" dirty="0"/>
              <a:t>inter-cluster </a:t>
            </a:r>
            <a:r>
              <a:rPr lang="en-US" dirty="0" smtClean="0"/>
              <a:t>interference</a:t>
            </a:r>
          </a:p>
          <a:p>
            <a:pPr lvl="1"/>
            <a:r>
              <a:rPr lang="en-US" dirty="0" smtClean="0"/>
              <a:t>Fractional frequency-reuse</a:t>
            </a:r>
          </a:p>
          <a:p>
            <a:pPr marL="295275" lvl="1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Coordinated </a:t>
            </a:r>
            <a:r>
              <a:rPr lang="en-US" dirty="0" smtClean="0"/>
              <a:t>Multi-Cell Transmission</a:t>
            </a:r>
          </a:p>
          <a:p>
            <a:pPr lvl="1"/>
            <a:r>
              <a:rPr lang="en-US" dirty="0" smtClean="0"/>
              <a:t>SDMA in multi-cell: </a:t>
            </a:r>
            <a:r>
              <a:rPr lang="en-US" dirty="0" smtClean="0"/>
              <a:t>Cooperation between </a:t>
            </a:r>
            <a:r>
              <a:rPr lang="en-US" dirty="0" smtClean="0"/>
              <a:t>all BSs</a:t>
            </a:r>
          </a:p>
          <a:p>
            <a:pPr lvl="1"/>
            <a:r>
              <a:rPr lang="en-US" dirty="0" smtClean="0"/>
              <a:t>Full frequency-reuse: Interference managed by beamforming</a:t>
            </a:r>
          </a:p>
          <a:p>
            <a:pPr lvl="1">
              <a:tabLst>
                <a:tab pos="2511425" algn="l"/>
                <a:tab pos="4845050" algn="l"/>
              </a:tabLst>
            </a:pPr>
            <a:r>
              <a:rPr lang="en-US" dirty="0" smtClean="0"/>
              <a:t>Many names: 	</a:t>
            </a:r>
            <a:r>
              <a:rPr lang="en-US" i="1" dirty="0" smtClean="0"/>
              <a:t>co-processing, 	coordinated multi-point (</a:t>
            </a:r>
            <a:r>
              <a:rPr lang="en-US" i="1" dirty="0" err="1" smtClean="0"/>
              <a:t>CoMP</a:t>
            </a:r>
            <a:r>
              <a:rPr lang="en-US" i="1" dirty="0"/>
              <a:t>),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	network </a:t>
            </a:r>
            <a:r>
              <a:rPr lang="en-US" i="1" dirty="0"/>
              <a:t>MIMO, </a:t>
            </a:r>
            <a:r>
              <a:rPr lang="en-US" i="1" dirty="0" smtClean="0"/>
              <a:t>	multi-cell processing</a:t>
            </a:r>
          </a:p>
          <a:p>
            <a:pPr lvl="1">
              <a:tabLst>
                <a:tab pos="2511425" algn="l"/>
                <a:tab pos="4845050" algn="l"/>
              </a:tabLst>
            </a:pPr>
            <a:endParaRPr lang="en-US" dirty="0"/>
          </a:p>
          <a:p>
            <a:pPr>
              <a:tabLst>
                <a:tab pos="2511425" algn="l"/>
                <a:tab pos="4845050" algn="l"/>
              </a:tabLst>
            </a:pPr>
            <a:r>
              <a:rPr lang="en-US" dirty="0" smtClean="0"/>
              <a:t>Almost as One Super-Cell</a:t>
            </a:r>
          </a:p>
          <a:p>
            <a:pPr lvl="1">
              <a:tabLst>
                <a:tab pos="2511425" algn="l"/>
                <a:tab pos="4845050" algn="l"/>
              </a:tabLst>
            </a:pPr>
            <a:r>
              <a:rPr lang="en-US" dirty="0" smtClean="0"/>
              <a:t>But: Different data knowledge, </a:t>
            </a:r>
            <a:r>
              <a:rPr lang="en-US" dirty="0"/>
              <a:t>channel knowledge, </a:t>
            </a:r>
            <a:r>
              <a:rPr lang="en-US" dirty="0" smtClean="0"/>
              <a:t>power constraints!</a:t>
            </a:r>
            <a:endParaRPr lang="en-US" dirty="0"/>
          </a:p>
        </p:txBody>
      </p:sp>
      <p:pic>
        <p:nvPicPr>
          <p:cNvPr id="7171" name="Picture 3" descr="C:\Users\emilbjo\Documents\NOW-book\Tutorial\PIMRC 2013\Section 1-3 Slides\example_static_cluste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883" y="971525"/>
            <a:ext cx="527860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40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Björnson: Optimal Resource Allocation in Coordinated Multi-Cell Systems</a:t>
            </a:r>
            <a:endParaRPr lang="sv-S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19 September 2013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255F922-44E7-4DB8-9BBE-CD9FAC2AF0E7}" type="slidenum">
              <a:rPr lang="sv-SE" smtClean="0"/>
              <a:pPr>
                <a:defRPr/>
              </a:pPr>
              <a:t>9</a:t>
            </a:fld>
            <a:endParaRPr lang="sv-S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Multi-Cell Coordination Structure</a:t>
            </a:r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General Multi-Cell Coordination</a:t>
            </a:r>
            <a:endParaRPr lang="en-US" dirty="0"/>
          </a:p>
          <a:p>
            <a:pPr lvl="1"/>
            <a:r>
              <a:rPr lang="en-US" dirty="0"/>
              <a:t>Adjacent </a:t>
            </a:r>
            <a:r>
              <a:rPr lang="en-US" dirty="0" smtClean="0"/>
              <a:t>base stations coordinate interference</a:t>
            </a:r>
            <a:endParaRPr lang="en-US" dirty="0"/>
          </a:p>
          <a:p>
            <a:pPr lvl="1"/>
            <a:r>
              <a:rPr lang="en-US" dirty="0"/>
              <a:t>Some </a:t>
            </a:r>
            <a:r>
              <a:rPr lang="en-US" dirty="0" smtClean="0"/>
              <a:t>users served </a:t>
            </a:r>
            <a:r>
              <a:rPr lang="en-US" dirty="0"/>
              <a:t>by </a:t>
            </a:r>
            <a:r>
              <a:rPr lang="en-US" dirty="0" smtClean="0"/>
              <a:t>multiple base stations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sv-SE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33338" y="2699717"/>
            <a:ext cx="5688632" cy="302433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 smtClean="0">
                <a:latin typeface="+mj-lt"/>
              </a:rPr>
              <a:t>Dynamic Cooperation Clusters</a:t>
            </a:r>
            <a:r>
              <a:rPr lang="en-US" sz="2000" b="1" dirty="0">
                <a:latin typeface="+mj-lt"/>
              </a:rPr>
              <a:t/>
            </a:r>
            <a:br>
              <a:rPr lang="en-US" sz="2000" b="1" dirty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marL="342900" indent="-342900" eaLnBrk="0" hangingPunct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Inner </a:t>
            </a:r>
            <a:r>
              <a:rPr lang="en-US" sz="2000" dirty="0" smtClean="0">
                <a:latin typeface="+mj-lt"/>
              </a:rPr>
              <a:t>Circle     : </a:t>
            </a:r>
            <a:r>
              <a:rPr lang="en-US" sz="2000" dirty="0">
                <a:latin typeface="+mj-lt"/>
              </a:rPr>
              <a:t>Serve users with data</a:t>
            </a:r>
          </a:p>
          <a:p>
            <a:pPr marL="342900" indent="-342900" eaLnBrk="0" hangingPunct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Outer </a:t>
            </a:r>
            <a:r>
              <a:rPr lang="en-US" sz="2000" dirty="0" smtClean="0">
                <a:latin typeface="+mj-lt"/>
              </a:rPr>
              <a:t>Circle    : Suppress interference</a:t>
            </a:r>
            <a:endParaRPr lang="en-US" sz="2000" dirty="0">
              <a:latin typeface="+mj-lt"/>
            </a:endParaRPr>
          </a:p>
          <a:p>
            <a:pPr marL="342900" indent="-342900" eaLnBrk="0" hangingPunct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+mj-lt"/>
              </a:rPr>
              <a:t>Outside </a:t>
            </a:r>
            <a:r>
              <a:rPr lang="en-US" sz="2000" dirty="0" smtClean="0">
                <a:latin typeface="+mj-lt"/>
              </a:rPr>
              <a:t>Circles:</a:t>
            </a:r>
          </a:p>
          <a:p>
            <a:pPr lvl="1" eaLnBrk="0" hangingPunct="0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Negligible impact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Impractical </a:t>
            </a:r>
            <a:r>
              <a:rPr lang="en-US" sz="2000" dirty="0">
                <a:latin typeface="+mj-lt"/>
              </a:rPr>
              <a:t>to </a:t>
            </a:r>
            <a:r>
              <a:rPr lang="en-US" sz="2000" dirty="0" smtClean="0">
                <a:latin typeface="+mj-lt"/>
              </a:rPr>
              <a:t>acquire information</a:t>
            </a:r>
            <a:r>
              <a:rPr lang="en-US" sz="2000" dirty="0">
                <a:latin typeface="+mj-lt"/>
              </a:rPr>
              <a:t/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Difficult to coordinate decisions</a:t>
            </a:r>
            <a:endParaRPr lang="en-US" sz="2000" dirty="0">
              <a:latin typeface="+mj-lt"/>
            </a:endParaRPr>
          </a:p>
        </p:txBody>
      </p:sp>
      <p:pic>
        <p:nvPicPr>
          <p:cNvPr id="11" name="Picture 10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2338226" y="3936113"/>
            <a:ext cx="304291" cy="289511"/>
          </a:xfrm>
          <a:prstGeom prst="rect">
            <a:avLst/>
          </a:prstGeom>
        </p:spPr>
      </p:pic>
      <p:pic>
        <p:nvPicPr>
          <p:cNvPr id="12" name="Picture 1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2315960" y="3563813"/>
            <a:ext cx="376451" cy="289511"/>
          </a:xfrm>
          <a:prstGeom prst="rect">
            <a:avLst/>
          </a:prstGeom>
        </p:spPr>
      </p:pic>
      <p:pic>
        <p:nvPicPr>
          <p:cNvPr id="8195" name="Picture 3" descr="C:\Users\emilbjo\Documents\NOW-book\Tutorial\PIMRC 2013\Section 1-3 Slides\cellular_new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40" y="2195661"/>
            <a:ext cx="4437436" cy="521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 bwMode="auto">
          <a:xfrm>
            <a:off x="8176513" y="4355901"/>
            <a:ext cx="572690" cy="54997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9018314" y="4578936"/>
            <a:ext cx="572690" cy="549970"/>
          </a:xfrm>
          <a:prstGeom prst="ellipse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462015" y="4080790"/>
            <a:ext cx="572690" cy="549970"/>
          </a:xfrm>
          <a:prstGeom prst="ellipse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89322" y="5940077"/>
            <a:ext cx="590465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825" indent="-209550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-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754063" indent="-260350" algn="l" defTabSz="1042988" rtl="0" fontAlgn="base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030288" indent="-261938" algn="l" defTabSz="1042988" rtl="0" fontAlgn="base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1281113" indent="-260350" algn="l" defTabSz="1042988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8035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6pPr>
            <a:lvl7pPr marL="32607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7pPr>
            <a:lvl8pPr marL="37179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8pPr>
            <a:lvl9pPr marL="4175125" indent="-260350" algn="l" defTabSz="10429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 smtClean="0"/>
              <a:t>E. </a:t>
            </a:r>
            <a:r>
              <a:rPr lang="en-US" sz="1600" dirty="0"/>
              <a:t>Björnson, </a:t>
            </a:r>
            <a:r>
              <a:rPr lang="en-US" sz="1600" dirty="0" smtClean="0"/>
              <a:t>N. </a:t>
            </a:r>
            <a:r>
              <a:rPr lang="en-US" sz="1600" dirty="0"/>
              <a:t>Jaldén, </a:t>
            </a:r>
            <a:r>
              <a:rPr lang="en-US" sz="1600" dirty="0" smtClean="0"/>
              <a:t>M. </a:t>
            </a:r>
            <a:r>
              <a:rPr lang="en-US" sz="1600" dirty="0"/>
              <a:t>Bengtsson, </a:t>
            </a:r>
            <a:r>
              <a:rPr lang="en-US" sz="1600" dirty="0" smtClean="0"/>
              <a:t>B. </a:t>
            </a:r>
            <a:r>
              <a:rPr lang="en-US" sz="1600" dirty="0"/>
              <a:t>Ottersten, “Optimality Properties, Distributed Strategies, and Measurement-Based Evaluation of Coordinated </a:t>
            </a:r>
            <a:r>
              <a:rPr lang="en-US" sz="1600" dirty="0" err="1"/>
              <a:t>Multicell</a:t>
            </a:r>
            <a:r>
              <a:rPr lang="en-US" sz="1600" dirty="0"/>
              <a:t> OFDMA Transmission,” IEEE </a:t>
            </a:r>
            <a:r>
              <a:rPr lang="en-US" sz="1600" dirty="0" smtClean="0"/>
              <a:t>Trans. </a:t>
            </a:r>
            <a:r>
              <a:rPr lang="en-US" sz="1600" dirty="0"/>
              <a:t>on Signal Processing, </a:t>
            </a:r>
            <a:r>
              <a:rPr lang="en-US" sz="1600" dirty="0" smtClean="0"/>
              <a:t>2011</a:t>
            </a:r>
            <a:r>
              <a:rPr lang="en-US" sz="1600" dirty="0"/>
              <a:t>.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33338" y="5868069"/>
            <a:ext cx="5688632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9060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7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macros}&#10;\usepackage{amsmath}&#10;\usepackage{amssymb}&#10;\usepackage{amsthm}&#10;&#10;\begin{document}&#10;$\mathcal{C}_k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2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21,00008"/>
  <p:tag name="PICTUREFILESIZE" val="16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macros}&#10;\usepackage{amsmath}&#10;\usepackage{amssymb}&#10;\usepackage{amsthm}&#10;&#10;\begin{document}&#10;$\mathcal{D}_k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2"/>
  <p:tag name="BOXHEIGHT" val="304"/>
  <p:tag name="BOXFONT" val="10"/>
  <p:tag name="BOXWRAP" val="False"/>
  <p:tag name="WORKAROUNDTRANSPARENCYBUG" val="False"/>
  <p:tag name="ALLOWFONTSUBSTITUTION" val="False"/>
  <p:tag name="BITMAPFORMAT" val="pngmono"/>
  <p:tag name="ORIGWIDTH" val="25,98008"/>
  <p:tag name="PICTUREFILESIZE" val="1953"/>
</p:tagLst>
</file>

<file path=ppt/theme/theme1.xml><?xml version="1.0" encoding="utf-8"?>
<a:theme xmlns:a="http://schemas.openxmlformats.org/drawingml/2006/main" name="KTH Eng Logo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9137</TotalTime>
  <Words>3321</Words>
  <Application>Microsoft Office PowerPoint</Application>
  <PresentationFormat>Custom</PresentationFormat>
  <Paragraphs>817</Paragraphs>
  <Slides>53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Verdana</vt:lpstr>
      <vt:lpstr>CMMI10</vt:lpstr>
      <vt:lpstr>Courier New</vt:lpstr>
      <vt:lpstr>Times</vt:lpstr>
      <vt:lpstr>Wingdings</vt:lpstr>
      <vt:lpstr>Cambria Math</vt:lpstr>
      <vt:lpstr>KTH Eng Logo</vt:lpstr>
      <vt:lpstr>Optimal Resource Allocation in  Coordinated Multi-Cell Systems</vt:lpstr>
      <vt:lpstr>Biography: Emil Björnson</vt:lpstr>
      <vt:lpstr>Book Reference</vt:lpstr>
      <vt:lpstr>Outline</vt:lpstr>
      <vt:lpstr>PowerPoint Presentation</vt:lpstr>
      <vt:lpstr>Introduction</vt:lpstr>
      <vt:lpstr>Introduction: Multi-Antenna Single-Cell Transmission</vt:lpstr>
      <vt:lpstr>Introduction: From Single-Cell to Multi-Cell</vt:lpstr>
      <vt:lpstr>Basic Multi-Cell Coordination Structure</vt:lpstr>
      <vt:lpstr>Example: Ideal Joint Transmission</vt:lpstr>
      <vt:lpstr>Example: Wyner Model</vt:lpstr>
      <vt:lpstr>Example: Coordinated Beamforming</vt:lpstr>
      <vt:lpstr>Example: Soft-Cell Coordination</vt:lpstr>
      <vt:lpstr>Example: Cognitive Radio</vt:lpstr>
      <vt:lpstr>Resource Allocation: First Definition</vt:lpstr>
      <vt:lpstr>Multi-Cell System Model</vt:lpstr>
      <vt:lpstr>Multi-Cell System Model: Dynamic Cooperation Clusters (2)</vt:lpstr>
      <vt:lpstr>Multi-Cell System Model: Power Constraints</vt:lpstr>
      <vt:lpstr>Multi-Cell System Model: Power Constraints (2)</vt:lpstr>
      <vt:lpstr>Introduction: How to Measure User Performance?</vt:lpstr>
      <vt:lpstr>Introduction: Generic Measure User Performance</vt:lpstr>
      <vt:lpstr>PowerPoint Presentation</vt:lpstr>
      <vt:lpstr>Problem Formulation</vt:lpstr>
      <vt:lpstr>Performance Region</vt:lpstr>
      <vt:lpstr>Performance Region (2)</vt:lpstr>
      <vt:lpstr>Performance Region (3)</vt:lpstr>
      <vt:lpstr>Performance Region (4)</vt:lpstr>
      <vt:lpstr>PowerPoint Presentation</vt:lpstr>
      <vt:lpstr>Subjective Approach</vt:lpstr>
      <vt:lpstr>Subjective Approach (2)</vt:lpstr>
      <vt:lpstr>Complexity of Single-Objective Optimization Problems</vt:lpstr>
      <vt:lpstr>Classification of Resource Allocation Problems</vt:lpstr>
      <vt:lpstr>Complexity Example 1: The “Easy” Problem</vt:lpstr>
      <vt:lpstr>Complexity Example 2: Max-Min Fairness</vt:lpstr>
      <vt:lpstr>Complexity Example 2: Max-Min Fairness (2)</vt:lpstr>
      <vt:lpstr>Complexity Example 2: Max-Min Fairness (3)</vt:lpstr>
      <vt:lpstr>Complexity Example 3: Weighted Sum Performance</vt:lpstr>
      <vt:lpstr>Complexity Example 3: Weighted Sum Performance (2)</vt:lpstr>
      <vt:lpstr>Complexity Example 3: Weighted Sum Performance (3)</vt:lpstr>
      <vt:lpstr>Complexity Example 3: Weighted Sum Performance (4)</vt:lpstr>
      <vt:lpstr>Summary: Complexity of Resource Allocation Problems</vt:lpstr>
      <vt:lpstr>Summary: Complexity of Resource Allocation Problems (2)</vt:lpstr>
      <vt:lpstr>PowerPoint Presentation</vt:lpstr>
      <vt:lpstr>Parametrization of Optimal Beamforming</vt:lpstr>
      <vt:lpstr>Parametrization of Optimal Beamforming (2)</vt:lpstr>
      <vt:lpstr>PowerPoint Presentation</vt:lpstr>
      <vt:lpstr>Robustness to Channel Uncertainty</vt:lpstr>
      <vt:lpstr>Distributed Resource Allocation</vt:lpstr>
      <vt:lpstr>Adapting to Transceiver Hardware Impairments</vt:lpstr>
      <vt:lpstr>PowerPoint Presentation</vt:lpstr>
      <vt:lpstr>Summary</vt:lpstr>
      <vt:lpstr>Main Reference: Our Book</vt:lpstr>
      <vt:lpstr>PowerPoint Presentation</vt:lpstr>
    </vt:vector>
  </TitlesOfParts>
  <Company>SUPELEC, KTH &amp; TUD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Resource Allocation in Coordinated Multi-Cell Systems</dc:title>
  <dc:subject>Communications &amp; Information Theory</dc:subject>
  <dc:creator>Emil Björnson;Eduard Jorswieck</dc:creator>
  <dc:description>Tutorial at PIMRC 2013, London</dc:description>
  <cp:lastModifiedBy>Emil Björnson</cp:lastModifiedBy>
  <cp:revision>525</cp:revision>
  <cp:lastPrinted>2013-07-31T09:09:52Z</cp:lastPrinted>
  <dcterms:created xsi:type="dcterms:W3CDTF">2010-09-11T19:44:27Z</dcterms:created>
  <dcterms:modified xsi:type="dcterms:W3CDTF">2013-09-19T11:42:10Z</dcterms:modified>
</cp:coreProperties>
</file>